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Lst>
  <p:notesMasterIdLst>
    <p:notesMasterId r:id="rId49"/>
  </p:notesMasterIdLst>
  <p:sldIdLst>
    <p:sldId id="256" r:id="rId4"/>
    <p:sldId id="257" r:id="rId5"/>
    <p:sldId id="258" r:id="rId6"/>
    <p:sldId id="272" r:id="rId7"/>
    <p:sldId id="260" r:id="rId8"/>
    <p:sldId id="261" r:id="rId9"/>
    <p:sldId id="264" r:id="rId10"/>
    <p:sldId id="263" r:id="rId11"/>
    <p:sldId id="273" r:id="rId12"/>
    <p:sldId id="274" r:id="rId13"/>
    <p:sldId id="266" r:id="rId14"/>
    <p:sldId id="267" r:id="rId15"/>
    <p:sldId id="284" r:id="rId16"/>
    <p:sldId id="262" r:id="rId17"/>
    <p:sldId id="277" r:id="rId18"/>
    <p:sldId id="278" r:id="rId19"/>
    <p:sldId id="276" r:id="rId20"/>
    <p:sldId id="280" r:id="rId21"/>
    <p:sldId id="281" r:id="rId22"/>
    <p:sldId id="282" r:id="rId23"/>
    <p:sldId id="285" r:id="rId24"/>
    <p:sldId id="286" r:id="rId25"/>
    <p:sldId id="287" r:id="rId26"/>
    <p:sldId id="288" r:id="rId27"/>
    <p:sldId id="283" r:id="rId28"/>
    <p:sldId id="289" r:id="rId29"/>
    <p:sldId id="290" r:id="rId30"/>
    <p:sldId id="291" r:id="rId31"/>
    <p:sldId id="295" r:id="rId32"/>
    <p:sldId id="309" r:id="rId33"/>
    <p:sldId id="298" r:id="rId34"/>
    <p:sldId id="299" r:id="rId35"/>
    <p:sldId id="300" r:id="rId36"/>
    <p:sldId id="301" r:id="rId37"/>
    <p:sldId id="302" r:id="rId38"/>
    <p:sldId id="303" r:id="rId39"/>
    <p:sldId id="304" r:id="rId40"/>
    <p:sldId id="305" r:id="rId41"/>
    <p:sldId id="306" r:id="rId42"/>
    <p:sldId id="307" r:id="rId43"/>
    <p:sldId id="308" r:id="rId44"/>
    <p:sldId id="293" r:id="rId45"/>
    <p:sldId id="294" r:id="rId46"/>
    <p:sldId id="296" r:id="rId47"/>
    <p:sldId id="297"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69" d="100"/>
          <a:sy n="169" d="100"/>
        </p:scale>
        <p:origin x="162" y="9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1B5E65-FEF6-4C78-BF1A-3750E4121374}" type="datetimeFigureOut">
              <a:rPr lang="en-GB" smtClean="0"/>
              <a:t>23/07/2016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75188-BEF8-435E-A8F4-3C0F8100957B}" type="slidenum">
              <a:rPr lang="en-GB" smtClean="0"/>
              <a:t>‹#›</a:t>
            </a:fld>
            <a:endParaRPr lang="en-GB"/>
          </a:p>
        </p:txBody>
      </p:sp>
    </p:spTree>
    <p:extLst>
      <p:ext uri="{BB962C8B-B14F-4D97-AF65-F5344CB8AC3E}">
        <p14:creationId xmlns:p14="http://schemas.microsoft.com/office/powerpoint/2010/main" val="569981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sciweavers.org/free-online-latex-equation-editor"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sciweavers.org/free-online-latex-equation-editor"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sciweavers.org/free-online-latex-equation-editor"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3 trillion</a:t>
            </a:r>
            <a:r>
              <a:rPr lang="en-GB" baseline="0" dirty="0"/>
              <a:t> paths and 16D</a:t>
            </a:r>
            <a:endParaRPr lang="en-GB" dirty="0"/>
          </a:p>
        </p:txBody>
      </p:sp>
      <p:sp>
        <p:nvSpPr>
          <p:cNvPr id="4" name="Slide Number Placeholder 3"/>
          <p:cNvSpPr>
            <a:spLocks noGrp="1"/>
          </p:cNvSpPr>
          <p:nvPr>
            <p:ph type="sldNum" sz="quarter" idx="10"/>
          </p:nvPr>
        </p:nvSpPr>
        <p:spPr/>
        <p:txBody>
          <a:bodyPr/>
          <a:lstStyle/>
          <a:p>
            <a:fld id="{EA24F76B-3A61-4719-ACFC-8A6B54EC1859}" type="slidenum">
              <a:rPr lang="en-GB" smtClean="0"/>
              <a:t>21</a:t>
            </a:fld>
            <a:endParaRPr lang="en-GB"/>
          </a:p>
        </p:txBody>
      </p:sp>
    </p:spTree>
    <p:extLst>
      <p:ext uri="{BB962C8B-B14F-4D97-AF65-F5344CB8AC3E}">
        <p14:creationId xmlns:p14="http://schemas.microsoft.com/office/powerpoint/2010/main" val="1240039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To</a:t>
            </a:r>
            <a:r>
              <a:rPr lang="en-US" baseline="0" dirty="0"/>
              <a:t> abstract away these approaches, we </a:t>
            </a:r>
            <a:r>
              <a:rPr lang="en-US" baseline="0" dirty="0" err="1"/>
              <a:t>analyse</a:t>
            </a:r>
            <a:r>
              <a:rPr lang="en-US" baseline="0" dirty="0"/>
              <a:t> the estimators based on the signature of the sampling function in the Fourier domain. </a:t>
            </a:r>
            <a:r>
              <a:rPr lang="en-US" baseline="0" dirty="0" err="1"/>
              <a:t>eg</a:t>
            </a:r>
            <a:r>
              <a:rPr lang="en-US" baseline="0" dirty="0"/>
              <a:t>. This plot shows the amplitude (yellow) and phase (blue) of the sampling signal.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61168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Remember</a:t>
            </a:r>
            <a:r>
              <a:rPr lang="en-US" baseline="0" dirty="0"/>
              <a:t> that each instance of samples from the sampler produces a different sampling spectrum. Now given the many instances of sampling spectra from two different sampling strategies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6122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the question we</a:t>
            </a:r>
            <a:r>
              <a:rPr lang="en-US" baseline="0" dirty="0"/>
              <a:t> address is how we can compare the strategies, for use in numerical integration. </a:t>
            </a:r>
            <a:r>
              <a:rPr lang="en-US" dirty="0"/>
              <a:t>But what is the basis of comparison?</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22057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Given</a:t>
            </a:r>
            <a:r>
              <a:rPr lang="en-US" baseline="0" dirty="0"/>
              <a:t> two estimators, we can now compare their respective biases and variances. But can we do such comparisons </a:t>
            </a:r>
            <a:r>
              <a:rPr lang="en-US" baseline="0" dirty="0" err="1"/>
              <a:t>predictively</a:t>
            </a:r>
            <a:r>
              <a:rPr lang="en-US" baseline="0" dirty="0"/>
              <a:t>?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554023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aseline="0" dirty="0"/>
              <a:t>So, we want to compute the integral of f(x) (shown in yellow). What if f(x) was </a:t>
            </a:r>
            <a:r>
              <a:rPr lang="en-US" baseline="0" dirty="0" err="1"/>
              <a:t>discretized</a:t>
            </a:r>
            <a:r>
              <a:rPr lang="en-US" baseline="0" dirty="0"/>
              <a:t> and stored in an array?</a:t>
            </a:r>
          </a:p>
          <a:p>
            <a:r>
              <a:rPr lang="en-GB" dirty="0">
                <a:hlinkClick r:id="rId3"/>
              </a:rPr>
              <a:t>http://www.sciweavers.org/free-online-latex-equation-editor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81057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Figure from SIGG course notes</a:t>
            </a:r>
          </a:p>
        </p:txBody>
      </p:sp>
      <p:sp>
        <p:nvSpPr>
          <p:cNvPr id="4" name="Slide Number Placeholder 3"/>
          <p:cNvSpPr>
            <a:spLocks noGrp="1"/>
          </p:cNvSpPr>
          <p:nvPr>
            <p:ph type="sldNum" sz="quarter" idx="10"/>
          </p:nvPr>
        </p:nvSpPr>
        <p:spPr/>
        <p:txBody>
          <a:bodyPr/>
          <a:lstStyle/>
          <a:p>
            <a:fld id="{EA24F76B-3A61-4719-ACFC-8A6B54EC1859}" type="slidenum">
              <a:rPr lang="en-GB" smtClean="0"/>
              <a:t>22</a:t>
            </a:fld>
            <a:endParaRPr lang="en-GB"/>
          </a:p>
        </p:txBody>
      </p:sp>
    </p:spTree>
    <p:extLst>
      <p:ext uri="{BB962C8B-B14F-4D97-AF65-F5344CB8AC3E}">
        <p14:creationId xmlns:p14="http://schemas.microsoft.com/office/powerpoint/2010/main" val="2031579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Figure from SIGG course notes</a:t>
            </a:r>
          </a:p>
        </p:txBody>
      </p:sp>
      <p:sp>
        <p:nvSpPr>
          <p:cNvPr id="4" name="Slide Number Placeholder 3"/>
          <p:cNvSpPr>
            <a:spLocks noGrp="1"/>
          </p:cNvSpPr>
          <p:nvPr>
            <p:ph type="sldNum" sz="quarter" idx="10"/>
          </p:nvPr>
        </p:nvSpPr>
        <p:spPr/>
        <p:txBody>
          <a:bodyPr/>
          <a:lstStyle/>
          <a:p>
            <a:fld id="{EA24F76B-3A61-4719-ACFC-8A6B54EC1859}" type="slidenum">
              <a:rPr lang="en-GB" smtClean="0"/>
              <a:t>23</a:t>
            </a:fld>
            <a:endParaRPr lang="en-GB"/>
          </a:p>
        </p:txBody>
      </p:sp>
    </p:spTree>
    <p:extLst>
      <p:ext uri="{BB962C8B-B14F-4D97-AF65-F5344CB8AC3E}">
        <p14:creationId xmlns:p14="http://schemas.microsoft.com/office/powerpoint/2010/main" val="45470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Figure from SIGG course notes</a:t>
            </a:r>
          </a:p>
        </p:txBody>
      </p:sp>
      <p:sp>
        <p:nvSpPr>
          <p:cNvPr id="4" name="Slide Number Placeholder 3"/>
          <p:cNvSpPr>
            <a:spLocks noGrp="1"/>
          </p:cNvSpPr>
          <p:nvPr>
            <p:ph type="sldNum" sz="quarter" idx="10"/>
          </p:nvPr>
        </p:nvSpPr>
        <p:spPr/>
        <p:txBody>
          <a:bodyPr/>
          <a:lstStyle/>
          <a:p>
            <a:fld id="{EA24F76B-3A61-4719-ACFC-8A6B54EC1859}" type="slidenum">
              <a:rPr lang="en-GB" smtClean="0"/>
              <a:t>24</a:t>
            </a:fld>
            <a:endParaRPr lang="en-GB"/>
          </a:p>
        </p:txBody>
      </p:sp>
    </p:spTree>
    <p:extLst>
      <p:ext uri="{BB962C8B-B14F-4D97-AF65-F5344CB8AC3E}">
        <p14:creationId xmlns:p14="http://schemas.microsoft.com/office/powerpoint/2010/main" val="178193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aseline="0" dirty="0"/>
              <a:t>So, we want to compute the integral of f(x) (shown in yellow). What if f(x) was </a:t>
            </a:r>
            <a:r>
              <a:rPr lang="en-US" baseline="0" dirty="0" err="1"/>
              <a:t>discretized</a:t>
            </a:r>
            <a:r>
              <a:rPr lang="en-US" baseline="0" dirty="0"/>
              <a:t> and stored in an array?</a:t>
            </a:r>
          </a:p>
          <a:p>
            <a:r>
              <a:rPr lang="en-GB" dirty="0">
                <a:hlinkClick r:id="rId3"/>
              </a:rPr>
              <a:t>http://www.sciweavers.org/free-online-latex-equation-editor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05406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What I called the sampled integrand</a:t>
            </a:r>
            <a:r>
              <a:rPr lang="en-US" baseline="0" dirty="0"/>
              <a:t>  </a:t>
            </a:r>
            <a:r>
              <a:rPr lang="en-US" dirty="0"/>
              <a:t>is simply the product of the function</a:t>
            </a:r>
            <a:r>
              <a:rPr lang="en-US" baseline="0" dirty="0"/>
              <a:t> and the sampling function, in this case a regular grid, or a piece of the Dirac comb or Shah function.</a:t>
            </a:r>
          </a:p>
          <a:p>
            <a:endParaRPr lang="en-US" baseline="0" dirty="0"/>
          </a:p>
          <a:p>
            <a:endParaRPr lang="en-US" baseline="0" dirty="0"/>
          </a:p>
          <a:p>
            <a:r>
              <a:rPr lang="en-GB" dirty="0">
                <a:hlinkClick r:id="rId3"/>
              </a:rPr>
              <a:t>http://www.sciweavers.org/free-online-latex-equation-editor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85396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It</a:t>
            </a:r>
            <a:r>
              <a:rPr lang="en-US" baseline="0" dirty="0"/>
              <a:t> turns out, that this sampling function is vital in deciding the quality of numerical integration. There are two fundamental ways to improve this sampling function.</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76899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Also, the positions of samples may be modified. Either</a:t>
            </a:r>
            <a:r>
              <a:rPr lang="en-US" baseline="0" dirty="0"/>
              <a:t> they could be sampled according to some distribution or they could be arranged with constraints (such as minimal distance ala Poisson disk sampling). Obviously, combinations of the two are possible. But which of these is more desirable? The machinery required to </a:t>
            </a:r>
            <a:r>
              <a:rPr lang="en-US" baseline="0" dirty="0" err="1"/>
              <a:t>analyse</a:t>
            </a:r>
            <a:r>
              <a:rPr lang="en-US" baseline="0" dirty="0"/>
              <a:t> the different methods is different.</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42732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To</a:t>
            </a:r>
            <a:r>
              <a:rPr lang="en-US" baseline="0" dirty="0"/>
              <a:t> abstract away these approaches, we </a:t>
            </a:r>
            <a:r>
              <a:rPr lang="en-US" baseline="0" dirty="0" err="1"/>
              <a:t>analyse</a:t>
            </a:r>
            <a:r>
              <a:rPr lang="en-US" baseline="0" dirty="0"/>
              <a:t> the estimators based on the signature of the sampling function in the Fourier domain. </a:t>
            </a:r>
            <a:r>
              <a:rPr lang="en-US" baseline="0" dirty="0" err="1"/>
              <a:t>eg</a:t>
            </a:r>
            <a:r>
              <a:rPr lang="en-US" baseline="0" dirty="0"/>
              <a:t>. This plot shows the amplitude (yellow) and phase (blue) of the sampling signal.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529898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23/07/2016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3946703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23/07/2016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3158168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23/07/2016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640985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bwMode="ltGray">
          <a:xfrm>
            <a:off x="3" y="3"/>
            <a:ext cx="12191999" cy="5135431"/>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ctrTitle"/>
          </p:nvPr>
        </p:nvSpPr>
        <p:spPr>
          <a:xfrm>
            <a:off x="914400"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8582D8CB-2963-4A2D-9797-EEE8D90475D4}" type="datetime1">
              <a:rPr lang="en-GB" smtClean="0"/>
              <a:t>24/07/2016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588A20B-592B-45C2-9448-5F633C847010}" type="slidenum">
              <a:rPr lang="en-GB" smtClean="0"/>
              <a:pPr/>
              <a:t>‹#›</a:t>
            </a:fld>
            <a:endParaRPr lang="en-GB"/>
          </a:p>
        </p:txBody>
      </p:sp>
      <p:sp>
        <p:nvSpPr>
          <p:cNvPr id="10" name="Rectangle 9"/>
          <p:cNvSpPr/>
          <p:nvPr/>
        </p:nvSpPr>
        <p:spPr bwMode="invGray">
          <a:xfrm>
            <a:off x="0" y="512833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extLst>
      <p:ext uri="{BB962C8B-B14F-4D97-AF65-F5344CB8AC3E}">
        <p14:creationId xmlns:p14="http://schemas.microsoft.com/office/powerpoint/2010/main" val="467365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normAutofit/>
          </a:bodyPr>
          <a:lstStyle>
            <a:lvl1pPr>
              <a:defRPr sz="3600"/>
            </a:lvl1pPr>
            <a:extLst/>
          </a:lstStyle>
          <a:p>
            <a:r>
              <a:rPr kumimoji="0" lang="en-US" dirty="0"/>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06891A7-DED8-46A8-A6E6-274F06135E9C}" type="datetime1">
              <a:rPr lang="en-GB" smtClean="0"/>
              <a:t>24/07/2016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588A20B-592B-45C2-9448-5F633C847010}" type="slidenum">
              <a:rPr lang="en-GB" smtClean="0"/>
              <a:pPr/>
              <a:t>‹#›</a:t>
            </a:fld>
            <a:endParaRPr lang="en-GB"/>
          </a:p>
        </p:txBody>
      </p:sp>
    </p:spTree>
    <p:extLst>
      <p:ext uri="{BB962C8B-B14F-4D97-AF65-F5344CB8AC3E}">
        <p14:creationId xmlns:p14="http://schemas.microsoft.com/office/powerpoint/2010/main" val="3500523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bwMode="ltGray">
          <a:xfrm>
            <a:off x="0" y="1"/>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ectangle 11"/>
          <p:cNvSpPr/>
          <p:nvPr/>
        </p:nvSpPr>
        <p:spPr bwMode="invGray">
          <a:xfrm>
            <a:off x="0"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999744"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E27FA3ED-1282-4026-A093-B9C8F0E30B9E}" type="datetime1">
              <a:rPr lang="en-GB" smtClean="0"/>
              <a:t>24/07/2016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588A20B-592B-45C2-9448-5F633C847010}" type="slidenum">
              <a:rPr lang="en-GB" smtClean="0"/>
              <a:pPr/>
              <a:t>‹#›</a:t>
            </a:fld>
            <a:endParaRPr lang="en-GB"/>
          </a:p>
        </p:txBody>
      </p:sp>
    </p:spTree>
    <p:extLst>
      <p:ext uri="{BB962C8B-B14F-4D97-AF65-F5344CB8AC3E}">
        <p14:creationId xmlns:p14="http://schemas.microsoft.com/office/powerpoint/2010/main" val="2396558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F329228-02E0-4AB2-B683-A5A7CAB719FB}" type="datetime1">
              <a:rPr lang="en-GB" smtClean="0"/>
              <a:t>24/07/2016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588A20B-592B-45C2-9448-5F633C847010}" type="slidenum">
              <a:rPr lang="en-GB" smtClean="0"/>
              <a:pPr/>
              <a:t>‹#›</a:t>
            </a:fld>
            <a:endParaRPr lang="en-GB"/>
          </a:p>
        </p:txBody>
      </p:sp>
    </p:spTree>
    <p:extLst>
      <p:ext uri="{BB962C8B-B14F-4D97-AF65-F5344CB8AC3E}">
        <p14:creationId xmlns:p14="http://schemas.microsoft.com/office/powerpoint/2010/main" val="3290609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1698990"/>
            <a:ext cx="5386917" cy="715355"/>
          </a:xfrm>
        </p:spPr>
        <p:txBody>
          <a:bodyPr lIns="146304" anchor="ctr"/>
          <a:lstStyle>
            <a:lvl1pPr marL="0" indent="0">
              <a:buNone/>
              <a:defRPr sz="2300" b="1" cap="all" baseline="0"/>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6193370" y="1698990"/>
            <a:ext cx="5389033" cy="715355"/>
          </a:xfrm>
        </p:spPr>
        <p:txBody>
          <a:bodyPr lIns="146304" anchor="ctr"/>
          <a:lstStyle>
            <a:lvl1pPr marL="0" indent="0">
              <a:buNone/>
              <a:defRPr sz="2300" b="1" cap="all" baseline="0"/>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6193370"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CCD2955-6B1B-45A0-A736-07E9DBCF28CD}" type="datetime1">
              <a:rPr lang="en-GB" smtClean="0"/>
              <a:t>24/07/2016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588A20B-592B-45C2-9448-5F633C847010}" type="slidenum">
              <a:rPr lang="en-GB" smtClean="0"/>
              <a:pPr/>
              <a:t>‹#›</a:t>
            </a:fld>
            <a:endParaRPr lang="en-GB"/>
          </a:p>
        </p:txBody>
      </p:sp>
    </p:spTree>
    <p:extLst>
      <p:ext uri="{BB962C8B-B14F-4D97-AF65-F5344CB8AC3E}">
        <p14:creationId xmlns:p14="http://schemas.microsoft.com/office/powerpoint/2010/main" val="235239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8D059FD4-4D04-4FFD-B1E7-CD33B8937166}" type="datetime1">
              <a:rPr lang="en-GB" smtClean="0"/>
              <a:t>24/07/2016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588A20B-592B-45C2-9448-5F633C847010}" type="slidenum">
              <a:rPr lang="en-GB" smtClean="0"/>
              <a:pPr/>
              <a:t>‹#›</a:t>
            </a:fld>
            <a:endParaRPr lang="en-GB"/>
          </a:p>
        </p:txBody>
      </p:sp>
    </p:spTree>
    <p:extLst>
      <p:ext uri="{BB962C8B-B14F-4D97-AF65-F5344CB8AC3E}">
        <p14:creationId xmlns:p14="http://schemas.microsoft.com/office/powerpoint/2010/main" val="15993134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25D357-6493-4367-A83F-A2DF343B05E1}" type="datetime1">
              <a:rPr lang="en-GB" smtClean="0"/>
              <a:t>24/07/2016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588A20B-592B-45C2-9448-5F633C847010}" type="slidenum">
              <a:rPr lang="en-GB" smtClean="0"/>
              <a:pPr/>
              <a:t>‹#›</a:t>
            </a:fld>
            <a:endParaRPr lang="en-GB"/>
          </a:p>
        </p:txBody>
      </p:sp>
    </p:spTree>
    <p:extLst>
      <p:ext uri="{BB962C8B-B14F-4D97-AF65-F5344CB8AC3E}">
        <p14:creationId xmlns:p14="http://schemas.microsoft.com/office/powerpoint/2010/main" val="1345742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784" y="152400"/>
            <a:ext cx="3364992"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4025838"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223784" y="1730019"/>
            <a:ext cx="3291840" cy="4572000"/>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244A92AF-3B70-41B5-B294-A38F5A659258}" type="datetime1">
              <a:rPr lang="en-GB" smtClean="0"/>
              <a:t>24/07/2016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588A20B-592B-45C2-9448-5F633C847010}" type="slidenum">
              <a:rPr lang="en-GB" smtClean="0"/>
              <a:pPr/>
              <a:t>‹#›</a:t>
            </a:fld>
            <a:endParaRPr lang="en-GB"/>
          </a:p>
        </p:txBody>
      </p:sp>
      <p:sp>
        <p:nvSpPr>
          <p:cNvPr id="12" name="Rectangle 11"/>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extLst>
      <p:ext uri="{BB962C8B-B14F-4D97-AF65-F5344CB8AC3E}">
        <p14:creationId xmlns:p14="http://schemas.microsoft.com/office/powerpoint/2010/main" val="16772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23/07/2016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624413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7" y="155448"/>
            <a:ext cx="3366867"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3871742" y="1484808"/>
            <a:ext cx="8329863" cy="5373192"/>
          </a:xfrm>
          <a:solidFill>
            <a:schemeClr val="bg2">
              <a:shade val="75000"/>
            </a:schemeClr>
          </a:solidFill>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219456" y="1728216"/>
            <a:ext cx="3291840" cy="4572000"/>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219456" y="1170432"/>
            <a:ext cx="3364992" cy="201168"/>
          </a:xfrm>
        </p:spPr>
        <p:txBody>
          <a:bodyPr/>
          <a:lstStyle/>
          <a:p>
            <a:fld id="{79FCFDBE-462F-412B-B192-C3BF20C6798F}" type="datetime1">
              <a:rPr lang="en-GB" smtClean="0"/>
              <a:t>24/07/2016</a:t>
            </a:fld>
            <a:endParaRPr lang="en-GB"/>
          </a:p>
        </p:txBody>
      </p:sp>
      <p:sp>
        <p:nvSpPr>
          <p:cNvPr id="11" name="Rectangle 10"/>
          <p:cNvSpPr/>
          <p:nvPr/>
        </p:nvSpPr>
        <p:spPr>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6" name="Footer Placeholder 5"/>
          <p:cNvSpPr>
            <a:spLocks noGrp="1"/>
          </p:cNvSpPr>
          <p:nvPr>
            <p:ph type="ftr" sz="quarter" idx="11"/>
          </p:nvPr>
        </p:nvSpPr>
        <p:spPr>
          <a:xfrm>
            <a:off x="4047744" y="1170432"/>
            <a:ext cx="6925056" cy="201168"/>
          </a:xfrm>
        </p:spPr>
        <p:txBody>
          <a:bodyPr/>
          <a:lstStyle>
            <a:lvl1pPr>
              <a:defRPr>
                <a:solidFill>
                  <a:schemeClr val="bg1">
                    <a:shade val="50000"/>
                  </a:schemeClr>
                </a:solidFill>
              </a:defRPr>
            </a:lvl1pPr>
          </a:lstStyle>
          <a:p>
            <a:endParaRPr lang="en-GB"/>
          </a:p>
        </p:txBody>
      </p:sp>
      <p:sp>
        <p:nvSpPr>
          <p:cNvPr id="7" name="Slide Number Placeholder 6"/>
          <p:cNvSpPr>
            <a:spLocks noGrp="1"/>
          </p:cNvSpPr>
          <p:nvPr>
            <p:ph type="sldNum" sz="quarter" idx="12"/>
          </p:nvPr>
        </p:nvSpPr>
        <p:spPr>
          <a:xfrm>
            <a:off x="11119104" y="1170432"/>
            <a:ext cx="978485" cy="201168"/>
          </a:xfrm>
        </p:spPr>
        <p:txBody>
          <a:bodyPr/>
          <a:lstStyle/>
          <a:p>
            <a:fld id="{0588A20B-592B-45C2-9448-5F633C847010}" type="slidenum">
              <a:rPr lang="en-GB" smtClean="0"/>
              <a:pPr/>
              <a:t>‹#›</a:t>
            </a:fld>
            <a:endParaRPr lang="en-GB"/>
          </a:p>
        </p:txBody>
      </p:sp>
    </p:spTree>
    <p:extLst>
      <p:ext uri="{BB962C8B-B14F-4D97-AF65-F5344CB8AC3E}">
        <p14:creationId xmlns:p14="http://schemas.microsoft.com/office/powerpoint/2010/main" val="3173194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1314C5F-3C76-49F0-927B-225F8C3BC543}" type="datetime1">
              <a:rPr lang="en-GB" smtClean="0"/>
              <a:t>24/07/2016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588A20B-592B-45C2-9448-5F633C847010}" type="slidenum">
              <a:rPr lang="en-GB" smtClean="0"/>
              <a:pPr/>
              <a:t>‹#›</a:t>
            </a:fld>
            <a:endParaRPr lang="en-GB"/>
          </a:p>
        </p:txBody>
      </p:sp>
    </p:spTree>
    <p:extLst>
      <p:ext uri="{BB962C8B-B14F-4D97-AF65-F5344CB8AC3E}">
        <p14:creationId xmlns:p14="http://schemas.microsoft.com/office/powerpoint/2010/main" val="15965755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8" name="Rectangle 7"/>
          <p:cNvSpPr/>
          <p:nvPr/>
        </p:nvSpPr>
        <p:spPr bwMode="ltGray">
          <a:xfrm>
            <a:off x="8863586"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Vertical Title 1"/>
          <p:cNvSpPr>
            <a:spLocks noGrp="1"/>
          </p:cNvSpPr>
          <p:nvPr>
            <p:ph type="title" orient="vert"/>
          </p:nvPr>
        </p:nvSpPr>
        <p:spPr>
          <a:xfrm>
            <a:off x="9042400" y="274642"/>
            <a:ext cx="2540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304802"/>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FB844D7-DD74-4B2D-84B4-2C0521E4B5B6}" type="datetime1">
              <a:rPr lang="en-GB" smtClean="0"/>
              <a:t>24/07/2016</a:t>
            </a:fld>
            <a:endParaRPr lang="en-GB"/>
          </a:p>
        </p:txBody>
      </p:sp>
      <p:sp>
        <p:nvSpPr>
          <p:cNvPr id="5" name="Footer Placeholder 4"/>
          <p:cNvSpPr>
            <a:spLocks noGrp="1"/>
          </p:cNvSpPr>
          <p:nvPr>
            <p:ph type="ftr" sz="quarter" idx="11"/>
          </p:nvPr>
        </p:nvSpPr>
        <p:spPr>
          <a:xfrm>
            <a:off x="3520796" y="6377462"/>
            <a:ext cx="5115205" cy="365125"/>
          </a:xfrm>
        </p:spPr>
        <p:txBody>
          <a:bodyPr/>
          <a:lstStyle/>
          <a:p>
            <a:endParaRPr lang="en-GB"/>
          </a:p>
        </p:txBody>
      </p:sp>
      <p:sp>
        <p:nvSpPr>
          <p:cNvPr id="6" name="Slide Number Placeholder 5"/>
          <p:cNvSpPr>
            <a:spLocks noGrp="1"/>
          </p:cNvSpPr>
          <p:nvPr>
            <p:ph type="sldNum" sz="quarter" idx="12"/>
          </p:nvPr>
        </p:nvSpPr>
        <p:spPr/>
        <p:txBody>
          <a:bodyPr/>
          <a:lstStyle/>
          <a:p>
            <a:fld id="{0588A20B-592B-45C2-9448-5F633C847010}" type="slidenum">
              <a:rPr lang="en-GB" smtClean="0"/>
              <a:pPr/>
              <a:t>‹#›</a:t>
            </a:fld>
            <a:endParaRPr lang="en-GB"/>
          </a:p>
        </p:txBody>
      </p:sp>
    </p:spTree>
    <p:extLst>
      <p:ext uri="{BB962C8B-B14F-4D97-AF65-F5344CB8AC3E}">
        <p14:creationId xmlns:p14="http://schemas.microsoft.com/office/powerpoint/2010/main" val="29847183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667000" y="1651002"/>
            <a:ext cx="8382000" cy="261199"/>
          </a:xfrm>
          <a:prstGeom prst="rect">
            <a:avLst/>
          </a:prstGeom>
        </p:spPr>
      </p:pic>
      <p:sp>
        <p:nvSpPr>
          <p:cNvPr id="2" name="Title 1"/>
          <p:cNvSpPr>
            <a:spLocks noGrp="1"/>
          </p:cNvSpPr>
          <p:nvPr>
            <p:ph type="ctrTitle"/>
          </p:nvPr>
        </p:nvSpPr>
        <p:spPr>
          <a:xfrm>
            <a:off x="2683567" y="1081297"/>
            <a:ext cx="8174935" cy="600075"/>
          </a:xfrm>
        </p:spPr>
        <p:txBody>
          <a:bodyPr/>
          <a:lstStyle>
            <a:lvl1pPr algn="l">
              <a:defRPr/>
            </a:lvl1pPr>
          </a:lstStyle>
          <a:p>
            <a:r>
              <a:rPr lang="en-US" dirty="0"/>
              <a:t>Click to edit Master title style</a:t>
            </a:r>
          </a:p>
        </p:txBody>
      </p:sp>
      <p:sp>
        <p:nvSpPr>
          <p:cNvPr id="3" name="Subtitle 2"/>
          <p:cNvSpPr>
            <a:spLocks noGrp="1"/>
          </p:cNvSpPr>
          <p:nvPr>
            <p:ph type="subTitle" idx="1"/>
          </p:nvPr>
        </p:nvSpPr>
        <p:spPr>
          <a:xfrm>
            <a:off x="2730502" y="1718100"/>
            <a:ext cx="8191500" cy="440901"/>
          </a:xfrm>
        </p:spPr>
        <p:txBody>
          <a:bodyPr>
            <a:noAutofit/>
          </a:bodyPr>
          <a:lstStyle>
            <a:lvl1pPr marL="0" indent="0" algn="l">
              <a:buNone/>
              <a:defRPr sz="2300">
                <a:solidFill>
                  <a:schemeClr val="tx1">
                    <a:tint val="75000"/>
                  </a:schemeClr>
                </a:solidFill>
              </a:defRPr>
            </a:lvl1pPr>
            <a:lvl2pPr marL="408184" indent="0" algn="ctr">
              <a:buNone/>
              <a:defRPr>
                <a:solidFill>
                  <a:schemeClr val="tx1">
                    <a:tint val="75000"/>
                  </a:schemeClr>
                </a:solidFill>
              </a:defRPr>
            </a:lvl2pPr>
            <a:lvl3pPr marL="816368" indent="0" algn="ctr">
              <a:buNone/>
              <a:defRPr>
                <a:solidFill>
                  <a:schemeClr val="tx1">
                    <a:tint val="75000"/>
                  </a:schemeClr>
                </a:solidFill>
              </a:defRPr>
            </a:lvl3pPr>
            <a:lvl4pPr marL="1224551" indent="0" algn="ctr">
              <a:buNone/>
              <a:defRPr>
                <a:solidFill>
                  <a:schemeClr val="tx1">
                    <a:tint val="75000"/>
                  </a:schemeClr>
                </a:solidFill>
              </a:defRPr>
            </a:lvl4pPr>
            <a:lvl5pPr marL="1632735" indent="0" algn="ctr">
              <a:buNone/>
              <a:defRPr>
                <a:solidFill>
                  <a:schemeClr val="tx1">
                    <a:tint val="75000"/>
                  </a:schemeClr>
                </a:solidFill>
              </a:defRPr>
            </a:lvl5pPr>
            <a:lvl6pPr marL="2040918" indent="0" algn="ctr">
              <a:buNone/>
              <a:defRPr>
                <a:solidFill>
                  <a:schemeClr val="tx1">
                    <a:tint val="75000"/>
                  </a:schemeClr>
                </a:solidFill>
              </a:defRPr>
            </a:lvl6pPr>
            <a:lvl7pPr marL="2449102" indent="0" algn="ctr">
              <a:buNone/>
              <a:defRPr>
                <a:solidFill>
                  <a:schemeClr val="tx1">
                    <a:tint val="75000"/>
                  </a:schemeClr>
                </a:solidFill>
              </a:defRPr>
            </a:lvl7pPr>
            <a:lvl8pPr marL="2857286" indent="0" algn="ctr">
              <a:buNone/>
              <a:defRPr>
                <a:solidFill>
                  <a:schemeClr val="tx1">
                    <a:tint val="75000"/>
                  </a:schemeClr>
                </a:solidFill>
              </a:defRPr>
            </a:lvl8pPr>
            <a:lvl9pPr marL="326546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53E0591-8E0F-439D-9E16-6C193E68B3B1}" type="datetime1">
              <a:rPr lang="en-GB" smtClean="0">
                <a:solidFill>
                  <a:prstClr val="white"/>
                </a:solidFill>
              </a:rPr>
              <a:t>24/07/2016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27179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0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7E6F0E-16D2-4560-84E5-D6A764BDB994}" type="datetime1">
              <a:rPr lang="en-GB" smtClean="0">
                <a:solidFill>
                  <a:prstClr val="white"/>
                </a:solidFill>
              </a:rPr>
              <a:t>24/07/2016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05743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6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800">
                <a:solidFill>
                  <a:schemeClr val="tx1">
                    <a:tint val="75000"/>
                  </a:schemeClr>
                </a:solidFill>
              </a:defRPr>
            </a:lvl1pPr>
            <a:lvl2pPr marL="408184" indent="0">
              <a:buNone/>
              <a:defRPr sz="1600">
                <a:solidFill>
                  <a:schemeClr val="tx1">
                    <a:tint val="75000"/>
                  </a:schemeClr>
                </a:solidFill>
              </a:defRPr>
            </a:lvl2pPr>
            <a:lvl3pPr marL="816368" indent="0">
              <a:buNone/>
              <a:defRPr sz="1400">
                <a:solidFill>
                  <a:schemeClr val="tx1">
                    <a:tint val="75000"/>
                  </a:schemeClr>
                </a:solidFill>
              </a:defRPr>
            </a:lvl3pPr>
            <a:lvl4pPr marL="1224551" indent="0">
              <a:buNone/>
              <a:defRPr sz="1300">
                <a:solidFill>
                  <a:schemeClr val="tx1">
                    <a:tint val="75000"/>
                  </a:schemeClr>
                </a:solidFill>
              </a:defRPr>
            </a:lvl4pPr>
            <a:lvl5pPr marL="1632735" indent="0">
              <a:buNone/>
              <a:defRPr sz="1300">
                <a:solidFill>
                  <a:schemeClr val="tx1">
                    <a:tint val="75000"/>
                  </a:schemeClr>
                </a:solidFill>
              </a:defRPr>
            </a:lvl5pPr>
            <a:lvl6pPr marL="2040918" indent="0">
              <a:buNone/>
              <a:defRPr sz="1300">
                <a:solidFill>
                  <a:schemeClr val="tx1">
                    <a:tint val="75000"/>
                  </a:schemeClr>
                </a:solidFill>
              </a:defRPr>
            </a:lvl6pPr>
            <a:lvl7pPr marL="2449102" indent="0">
              <a:buNone/>
              <a:defRPr sz="1300">
                <a:solidFill>
                  <a:schemeClr val="tx1">
                    <a:tint val="75000"/>
                  </a:schemeClr>
                </a:solidFill>
              </a:defRPr>
            </a:lvl7pPr>
            <a:lvl8pPr marL="2857286" indent="0">
              <a:buNone/>
              <a:defRPr sz="1300">
                <a:solidFill>
                  <a:schemeClr val="tx1">
                    <a:tint val="75000"/>
                  </a:schemeClr>
                </a:solidFill>
              </a:defRPr>
            </a:lvl8pPr>
            <a:lvl9pPr marL="3265469" indent="0">
              <a:buNone/>
              <a:defRPr sz="13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111B88-8515-4366-9B71-04AE9B6889D2}" type="datetime1">
              <a:rPr lang="en-GB" smtClean="0">
                <a:solidFill>
                  <a:prstClr val="white"/>
                </a:solidFill>
              </a:rPr>
              <a:t>24/07/2016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36041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75784" y="1920877"/>
            <a:ext cx="8676216" cy="543083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855203" y="1920877"/>
            <a:ext cx="8676217" cy="543083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2F1455-4BB4-4CCC-B4E3-79AC2FADC09D}" type="datetime1">
              <a:rPr lang="en-GB" smtClean="0">
                <a:solidFill>
                  <a:prstClr val="white"/>
                </a:solidFill>
              </a:rPr>
              <a:t>24/07/2016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4255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6"/>
            <a:ext cx="5386917" cy="639761"/>
          </a:xfrm>
        </p:spPr>
        <p:txBody>
          <a:bodyPr anchor="b"/>
          <a:lstStyle>
            <a:lvl1pPr marL="0" indent="0">
              <a:buNone/>
              <a:defRPr sz="2100" b="1"/>
            </a:lvl1pPr>
            <a:lvl2pPr marL="408184" indent="0">
              <a:buNone/>
              <a:defRPr sz="1800" b="1"/>
            </a:lvl2pPr>
            <a:lvl3pPr marL="816368" indent="0">
              <a:buNone/>
              <a:defRPr sz="1600" b="1"/>
            </a:lvl3pPr>
            <a:lvl4pPr marL="1224551" indent="0">
              <a:buNone/>
              <a:defRPr sz="1400" b="1"/>
            </a:lvl4pPr>
            <a:lvl5pPr marL="1632735" indent="0">
              <a:buNone/>
              <a:defRPr sz="1400" b="1"/>
            </a:lvl5pPr>
            <a:lvl6pPr marL="2040918" indent="0">
              <a:buNone/>
              <a:defRPr sz="1400" b="1"/>
            </a:lvl6pPr>
            <a:lvl7pPr marL="2449102" indent="0">
              <a:buNone/>
              <a:defRPr sz="1400" b="1"/>
            </a:lvl7pPr>
            <a:lvl8pPr marL="2857286" indent="0">
              <a:buNone/>
              <a:defRPr sz="1400" b="1"/>
            </a:lvl8pPr>
            <a:lvl9pPr marL="3265469" indent="0">
              <a:buNone/>
              <a:defRPr sz="14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6"/>
            <a:ext cx="5389033" cy="639761"/>
          </a:xfrm>
        </p:spPr>
        <p:txBody>
          <a:bodyPr anchor="b"/>
          <a:lstStyle>
            <a:lvl1pPr marL="0" indent="0">
              <a:buNone/>
              <a:defRPr sz="2100" b="1"/>
            </a:lvl1pPr>
            <a:lvl2pPr marL="408184" indent="0">
              <a:buNone/>
              <a:defRPr sz="1800" b="1"/>
            </a:lvl2pPr>
            <a:lvl3pPr marL="816368" indent="0">
              <a:buNone/>
              <a:defRPr sz="1600" b="1"/>
            </a:lvl3pPr>
            <a:lvl4pPr marL="1224551" indent="0">
              <a:buNone/>
              <a:defRPr sz="1400" b="1"/>
            </a:lvl4pPr>
            <a:lvl5pPr marL="1632735" indent="0">
              <a:buNone/>
              <a:defRPr sz="1400" b="1"/>
            </a:lvl5pPr>
            <a:lvl6pPr marL="2040918" indent="0">
              <a:buNone/>
              <a:defRPr sz="1400" b="1"/>
            </a:lvl6pPr>
            <a:lvl7pPr marL="2449102" indent="0">
              <a:buNone/>
              <a:defRPr sz="1400" b="1"/>
            </a:lvl7pPr>
            <a:lvl8pPr marL="2857286" indent="0">
              <a:buNone/>
              <a:defRPr sz="1400" b="1"/>
            </a:lvl8pPr>
            <a:lvl9pPr marL="3265469" indent="0">
              <a:buNone/>
              <a:defRPr sz="14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D90CEE-8476-42F6-9564-E07BE2284264}" type="datetime1">
              <a:rPr lang="en-GB" smtClean="0">
                <a:solidFill>
                  <a:prstClr val="white"/>
                </a:solidFill>
              </a:rPr>
              <a:t>24/07/2016</a:t>
            </a:fld>
            <a:endParaRPr lang="en-US">
              <a:solidFill>
                <a:prstClr val="white"/>
              </a:solidFill>
            </a:endParaRPr>
          </a:p>
        </p:txBody>
      </p:sp>
      <p:sp>
        <p:nvSpPr>
          <p:cNvPr id="8" name="Footer Placeholder 7"/>
          <p:cNvSpPr>
            <a:spLocks noGrp="1"/>
          </p:cNvSpPr>
          <p:nvPr>
            <p:ph type="ftr" sz="quarter" idx="11"/>
          </p:nvPr>
        </p:nvSpPr>
        <p:spPr/>
        <p:txBody>
          <a:bodyPr/>
          <a:lstStyle/>
          <a:p>
            <a:endParaRPr lang="en-US">
              <a:solidFill>
                <a:prstClr val="white"/>
              </a:solidFill>
            </a:endParaRPr>
          </a:p>
        </p:txBody>
      </p:sp>
      <p:sp>
        <p:nvSpPr>
          <p:cNvPr id="9" name="Slide Number Placeholder 8"/>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2109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E4CC2F-D45E-4506-A31C-409688E27D22}" type="datetime1">
              <a:rPr lang="en-GB" smtClean="0">
                <a:solidFill>
                  <a:prstClr val="white"/>
                </a:solidFill>
              </a:rPr>
              <a:t>24/07/2016</a:t>
            </a:fld>
            <a:endParaRPr lang="en-US">
              <a:solidFill>
                <a:prstClr val="white"/>
              </a:solidFill>
            </a:endParaRPr>
          </a:p>
        </p:txBody>
      </p:sp>
      <p:sp>
        <p:nvSpPr>
          <p:cNvPr id="4" name="Footer Placeholder 3"/>
          <p:cNvSpPr>
            <a:spLocks noGrp="1"/>
          </p:cNvSpPr>
          <p:nvPr>
            <p:ph type="ftr" sz="quarter" idx="11"/>
          </p:nvPr>
        </p:nvSpPr>
        <p:spPr/>
        <p:txBody>
          <a:bodyPr/>
          <a:lstStyle/>
          <a:p>
            <a:endParaRPr lang="en-US">
              <a:solidFill>
                <a:prstClr val="white"/>
              </a:solidFill>
            </a:endParaRPr>
          </a:p>
        </p:txBody>
      </p:sp>
      <p:sp>
        <p:nvSpPr>
          <p:cNvPr id="5" name="Slide Number Placeholder 4"/>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877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56E8A0-FBAC-4758-85F1-B17E0D8797BE}" type="datetime1">
              <a:rPr lang="en-GB" smtClean="0">
                <a:solidFill>
                  <a:prstClr val="white"/>
                </a:solidFill>
              </a:rPr>
              <a:t>24/07/2016</a:t>
            </a:fld>
            <a:endParaRPr lang="en-US">
              <a:solidFill>
                <a:prstClr val="white"/>
              </a:solidFill>
            </a:endParaRPr>
          </a:p>
        </p:txBody>
      </p:sp>
      <p:sp>
        <p:nvSpPr>
          <p:cNvPr id="3" name="Footer Placeholder 2"/>
          <p:cNvSpPr>
            <a:spLocks noGrp="1"/>
          </p:cNvSpPr>
          <p:nvPr>
            <p:ph type="ftr" sz="quarter" idx="11"/>
          </p:nvPr>
        </p:nvSpPr>
        <p:spPr/>
        <p:txBody>
          <a:bodyPr/>
          <a:lstStyle/>
          <a:p>
            <a:endParaRPr lang="en-US">
              <a:solidFill>
                <a:prstClr val="white"/>
              </a:solidFill>
            </a:endParaRPr>
          </a:p>
        </p:txBody>
      </p:sp>
      <p:sp>
        <p:nvSpPr>
          <p:cNvPr id="4" name="Slide Number Placeholder 3"/>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0682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65131E-EFE6-4811-9C64-F3707C89457D}" type="datetimeFigureOut">
              <a:rPr lang="en-GB" smtClean="0"/>
              <a:t>23/07/2016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995255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1"/>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0"/>
            <a:ext cx="4011084" cy="4691064"/>
          </a:xfrm>
        </p:spPr>
        <p:txBody>
          <a:bodyPr/>
          <a:lstStyle>
            <a:lvl1pPr marL="0" indent="0">
              <a:buNone/>
              <a:defRPr sz="1300"/>
            </a:lvl1pPr>
            <a:lvl2pPr marL="408184" indent="0">
              <a:buNone/>
              <a:defRPr sz="1100"/>
            </a:lvl2pPr>
            <a:lvl3pPr marL="816368" indent="0">
              <a:buNone/>
              <a:defRPr sz="900"/>
            </a:lvl3pPr>
            <a:lvl4pPr marL="1224551" indent="0">
              <a:buNone/>
              <a:defRPr sz="800"/>
            </a:lvl4pPr>
            <a:lvl5pPr marL="1632735" indent="0">
              <a:buNone/>
              <a:defRPr sz="800"/>
            </a:lvl5pPr>
            <a:lvl6pPr marL="2040918" indent="0">
              <a:buNone/>
              <a:defRPr sz="800"/>
            </a:lvl6pPr>
            <a:lvl7pPr marL="2449102" indent="0">
              <a:buNone/>
              <a:defRPr sz="800"/>
            </a:lvl7pPr>
            <a:lvl8pPr marL="2857286" indent="0">
              <a:buNone/>
              <a:defRPr sz="800"/>
            </a:lvl8pPr>
            <a:lvl9pPr marL="3265469"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0D378E31-8B4D-40C1-A1FE-B831540DA6D1}" type="datetime1">
              <a:rPr lang="en-GB" smtClean="0">
                <a:solidFill>
                  <a:prstClr val="white"/>
                </a:solidFill>
              </a:rPr>
              <a:t>24/07/2016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57246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900"/>
            </a:lvl1pPr>
            <a:lvl2pPr marL="408184" indent="0">
              <a:buNone/>
              <a:defRPr sz="2500"/>
            </a:lvl2pPr>
            <a:lvl3pPr marL="816368" indent="0">
              <a:buNone/>
              <a:defRPr sz="2100"/>
            </a:lvl3pPr>
            <a:lvl4pPr marL="1224551" indent="0">
              <a:buNone/>
              <a:defRPr sz="1800"/>
            </a:lvl4pPr>
            <a:lvl5pPr marL="1632735" indent="0">
              <a:buNone/>
              <a:defRPr sz="1800"/>
            </a:lvl5pPr>
            <a:lvl6pPr marL="2040918" indent="0">
              <a:buNone/>
              <a:defRPr sz="1800"/>
            </a:lvl6pPr>
            <a:lvl7pPr marL="2449102" indent="0">
              <a:buNone/>
              <a:defRPr sz="1800"/>
            </a:lvl7pPr>
            <a:lvl8pPr marL="2857286" indent="0">
              <a:buNone/>
              <a:defRPr sz="1800"/>
            </a:lvl8pPr>
            <a:lvl9pPr marL="3265469" indent="0">
              <a:buNone/>
              <a:defRPr sz="1800"/>
            </a:lvl9pPr>
          </a:lstStyle>
          <a:p>
            <a:endParaRPr lang="en-US"/>
          </a:p>
        </p:txBody>
      </p:sp>
      <p:sp>
        <p:nvSpPr>
          <p:cNvPr id="4" name="Text Placeholder 3"/>
          <p:cNvSpPr>
            <a:spLocks noGrp="1"/>
          </p:cNvSpPr>
          <p:nvPr>
            <p:ph type="body" sz="half" idx="2"/>
          </p:nvPr>
        </p:nvSpPr>
        <p:spPr>
          <a:xfrm>
            <a:off x="2389717" y="5367341"/>
            <a:ext cx="7315200" cy="804861"/>
          </a:xfrm>
        </p:spPr>
        <p:txBody>
          <a:bodyPr/>
          <a:lstStyle>
            <a:lvl1pPr marL="0" indent="0">
              <a:buNone/>
              <a:defRPr sz="1300"/>
            </a:lvl1pPr>
            <a:lvl2pPr marL="408184" indent="0">
              <a:buNone/>
              <a:defRPr sz="1100"/>
            </a:lvl2pPr>
            <a:lvl3pPr marL="816368" indent="0">
              <a:buNone/>
              <a:defRPr sz="900"/>
            </a:lvl3pPr>
            <a:lvl4pPr marL="1224551" indent="0">
              <a:buNone/>
              <a:defRPr sz="800"/>
            </a:lvl4pPr>
            <a:lvl5pPr marL="1632735" indent="0">
              <a:buNone/>
              <a:defRPr sz="800"/>
            </a:lvl5pPr>
            <a:lvl6pPr marL="2040918" indent="0">
              <a:buNone/>
              <a:defRPr sz="800"/>
            </a:lvl6pPr>
            <a:lvl7pPr marL="2449102" indent="0">
              <a:buNone/>
              <a:defRPr sz="800"/>
            </a:lvl7pPr>
            <a:lvl8pPr marL="2857286" indent="0">
              <a:buNone/>
              <a:defRPr sz="800"/>
            </a:lvl8pPr>
            <a:lvl9pPr marL="3265469"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94D4EFED-F04D-4106-9394-1CC977A231EF}" type="datetime1">
              <a:rPr lang="en-GB" smtClean="0">
                <a:solidFill>
                  <a:prstClr val="white"/>
                </a:solidFill>
              </a:rPr>
              <a:t>24/07/2016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7718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ED457E-6A38-4570-AFDD-D71BFD8486D4}" type="datetime1">
              <a:rPr lang="en-GB" smtClean="0">
                <a:solidFill>
                  <a:prstClr val="white"/>
                </a:solidFill>
              </a:rPr>
              <a:t>24/07/2016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29902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43566" y="330203"/>
            <a:ext cx="4387851" cy="702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75787" y="330203"/>
            <a:ext cx="12964583" cy="702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2781A5-36BB-4E9E-840E-9B0CA9C4F55E}" type="datetime1">
              <a:rPr lang="en-GB" smtClean="0">
                <a:solidFill>
                  <a:prstClr val="white"/>
                </a:solidFill>
              </a:rPr>
              <a:t>24/07/2016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3429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65131E-EFE6-4811-9C64-F3707C89457D}" type="datetimeFigureOut">
              <a:rPr lang="en-GB" smtClean="0"/>
              <a:t>23/07/2016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134108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65131E-EFE6-4811-9C64-F3707C89457D}" type="datetimeFigureOut">
              <a:rPr lang="en-GB" smtClean="0"/>
              <a:t>23/07/2016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300963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65131E-EFE6-4811-9C64-F3707C89457D}" type="datetimeFigureOut">
              <a:rPr lang="en-GB" smtClean="0"/>
              <a:t>23/07/2016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764103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5131E-EFE6-4811-9C64-F3707C89457D}" type="datetimeFigureOut">
              <a:rPr lang="en-GB" smtClean="0"/>
              <a:t>23/07/2016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386899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65131E-EFE6-4811-9C64-F3707C89457D}" type="datetimeFigureOut">
              <a:rPr lang="en-GB" smtClean="0"/>
              <a:t>23/07/2016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1143219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65131E-EFE6-4811-9C64-F3707C89457D}" type="datetimeFigureOut">
              <a:rPr lang="en-GB" smtClean="0"/>
              <a:t>23/07/2016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761274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65131E-EFE6-4811-9C64-F3707C89457D}" type="datetimeFigureOut">
              <a:rPr lang="en-GB" smtClean="0"/>
              <a:t>23/07/2016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E2CB0D-6F46-41BB-AFD2-C9619E54E842}" type="slidenum">
              <a:rPr lang="en-GB" smtClean="0"/>
              <a:t>‹#›</a:t>
            </a:fld>
            <a:endParaRPr lang="en-GB"/>
          </a:p>
        </p:txBody>
      </p:sp>
    </p:spTree>
    <p:extLst>
      <p:ext uri="{BB962C8B-B14F-4D97-AF65-F5344CB8AC3E}">
        <p14:creationId xmlns:p14="http://schemas.microsoft.com/office/powerpoint/2010/main" val="258371642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7" name="Rectangle 6"/>
          <p:cNvSpPr/>
          <p:nvPr/>
        </p:nvSpPr>
        <p:spPr bwMode="ltGray">
          <a:xfrm>
            <a:off x="3" y="2"/>
            <a:ext cx="12191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Placeholder 1"/>
          <p:cNvSpPr>
            <a:spLocks noGrp="1"/>
          </p:cNvSpPr>
          <p:nvPr>
            <p:ph type="title"/>
          </p:nvPr>
        </p:nvSpPr>
        <p:spPr>
          <a:xfrm>
            <a:off x="609600" y="152403"/>
            <a:ext cx="10972800" cy="1251063"/>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609600" y="1775194"/>
            <a:ext cx="109728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0D68C4F5-54E6-4486-B4BB-E56816FCE632}" type="datetime1">
              <a:rPr lang="en-GB" smtClean="0"/>
              <a:t>24/07/2016</a:t>
            </a:fld>
            <a:endParaRPr lang="en-GB"/>
          </a:p>
        </p:txBody>
      </p:sp>
      <p:sp>
        <p:nvSpPr>
          <p:cNvPr id="5" name="Footer Placeholder 4"/>
          <p:cNvSpPr>
            <a:spLocks noGrp="1"/>
          </p:cNvSpPr>
          <p:nvPr>
            <p:ph type="ftr" sz="quarter" idx="3"/>
          </p:nvPr>
        </p:nvSpPr>
        <p:spPr>
          <a:xfrm>
            <a:off x="3520798" y="6476999"/>
            <a:ext cx="7343625"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GB"/>
          </a:p>
        </p:txBody>
      </p:sp>
      <p:sp>
        <p:nvSpPr>
          <p:cNvPr id="6" name="Slide Number Placeholder 5"/>
          <p:cNvSpPr>
            <a:spLocks noGrp="1"/>
          </p:cNvSpPr>
          <p:nvPr>
            <p:ph type="sldNum" sz="quarter" idx="4"/>
          </p:nvPr>
        </p:nvSpPr>
        <p:spPr>
          <a:xfrm>
            <a:off x="10939196" y="6476999"/>
            <a:ext cx="978485"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0588A20B-592B-45C2-9448-5F633C847010}" type="slidenum">
              <a:rPr lang="en-GB" smtClean="0"/>
              <a:pPr/>
              <a:t>‹#›</a:t>
            </a:fld>
            <a:endParaRPr lang="en-GB"/>
          </a:p>
        </p:txBody>
      </p:sp>
    </p:spTree>
    <p:extLst>
      <p:ext uri="{BB962C8B-B14F-4D97-AF65-F5344CB8AC3E}">
        <p14:creationId xmlns:p14="http://schemas.microsoft.com/office/powerpoint/2010/main" val="211872754"/>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01" indent="-320032"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02" indent="-274313"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71" indent="-228594"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21" indent="-182876"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28" indent="-182876"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592" indent="-182876"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754" indent="-182876"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17" indent="-182876"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081" indent="-182876"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189" algn="l" rtl="0" eaLnBrk="1" latinLnBrk="0" hangingPunct="1">
        <a:defRPr kumimoji="0" kern="1200">
          <a:solidFill>
            <a:schemeClr val="tx1"/>
          </a:solidFill>
          <a:latin typeface="+mn-lt"/>
          <a:ea typeface="+mn-ea"/>
          <a:cs typeface="+mn-cs"/>
        </a:defRPr>
      </a:lvl2pPr>
      <a:lvl3pPr marL="914378" algn="l" rtl="0" eaLnBrk="1" latinLnBrk="0" hangingPunct="1">
        <a:defRPr kumimoji="0" kern="1200">
          <a:solidFill>
            <a:schemeClr val="tx1"/>
          </a:solidFill>
          <a:latin typeface="+mn-lt"/>
          <a:ea typeface="+mn-ea"/>
          <a:cs typeface="+mn-cs"/>
        </a:defRPr>
      </a:lvl3pPr>
      <a:lvl4pPr marL="1371566" algn="l" rtl="0" eaLnBrk="1" latinLnBrk="0" hangingPunct="1">
        <a:defRPr kumimoji="0" kern="1200">
          <a:solidFill>
            <a:schemeClr val="tx1"/>
          </a:solidFill>
          <a:latin typeface="+mn-lt"/>
          <a:ea typeface="+mn-ea"/>
          <a:cs typeface="+mn-cs"/>
        </a:defRPr>
      </a:lvl4pPr>
      <a:lvl5pPr marL="1828754" algn="l" rtl="0" eaLnBrk="1" latinLnBrk="0" hangingPunct="1">
        <a:defRPr kumimoji="0" kern="1200">
          <a:solidFill>
            <a:schemeClr val="tx1"/>
          </a:solidFill>
          <a:latin typeface="+mn-lt"/>
          <a:ea typeface="+mn-ea"/>
          <a:cs typeface="+mn-cs"/>
        </a:defRPr>
      </a:lvl5pPr>
      <a:lvl6pPr marL="2285943" algn="l" rtl="0" eaLnBrk="1" latinLnBrk="0" hangingPunct="1">
        <a:defRPr kumimoji="0" kern="1200">
          <a:solidFill>
            <a:schemeClr val="tx1"/>
          </a:solidFill>
          <a:latin typeface="+mn-lt"/>
          <a:ea typeface="+mn-ea"/>
          <a:cs typeface="+mn-cs"/>
        </a:defRPr>
      </a:lvl6pPr>
      <a:lvl7pPr marL="2743132" algn="l" rtl="0" eaLnBrk="1" latinLnBrk="0" hangingPunct="1">
        <a:defRPr kumimoji="0" kern="1200">
          <a:solidFill>
            <a:schemeClr val="tx1"/>
          </a:solidFill>
          <a:latin typeface="+mn-lt"/>
          <a:ea typeface="+mn-ea"/>
          <a:cs typeface="+mn-cs"/>
        </a:defRPr>
      </a:lvl7pPr>
      <a:lvl8pPr marL="3200320" algn="l" rtl="0" eaLnBrk="1" latinLnBrk="0" hangingPunct="1">
        <a:defRPr kumimoji="0" kern="1200">
          <a:solidFill>
            <a:schemeClr val="tx1"/>
          </a:solidFill>
          <a:latin typeface="+mn-lt"/>
          <a:ea typeface="+mn-ea"/>
          <a:cs typeface="+mn-cs"/>
        </a:defRPr>
      </a:lvl8pPr>
      <a:lvl9pPr marL="3657509"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02002" y="127001"/>
            <a:ext cx="8496300" cy="698500"/>
          </a:xfrm>
          <a:prstGeom prst="rect">
            <a:avLst/>
          </a:prstGeom>
        </p:spPr>
        <p:txBody>
          <a:bodyPr vert="horz" lIns="81639" tIns="40819" rIns="81639" bIns="40819" rtlCol="0" anchor="ctr">
            <a:noAutofit/>
          </a:bodyPr>
          <a:lstStyle/>
          <a:p>
            <a:r>
              <a:rPr lang="en-US" dirty="0"/>
              <a:t>Click to edit Master title style</a:t>
            </a:r>
          </a:p>
        </p:txBody>
      </p:sp>
      <p:sp>
        <p:nvSpPr>
          <p:cNvPr id="3" name="Text Placeholder 2"/>
          <p:cNvSpPr>
            <a:spLocks noGrp="1"/>
          </p:cNvSpPr>
          <p:nvPr>
            <p:ph type="body" idx="1"/>
          </p:nvPr>
        </p:nvSpPr>
        <p:spPr>
          <a:xfrm>
            <a:off x="609600" y="1079501"/>
            <a:ext cx="10972800" cy="5270500"/>
          </a:xfrm>
          <a:prstGeom prst="rect">
            <a:avLst/>
          </a:prstGeom>
        </p:spPr>
        <p:txBody>
          <a:bodyPr vert="horz" lIns="81639" tIns="40819" rIns="81639" bIns="408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1041400" cy="365125"/>
          </a:xfrm>
          <a:prstGeom prst="rect">
            <a:avLst/>
          </a:prstGeom>
        </p:spPr>
        <p:txBody>
          <a:bodyPr vert="horz" lIns="81639" tIns="40819" rIns="81639" bIns="40819" rtlCol="0" anchor="ctr"/>
          <a:lstStyle>
            <a:lvl1pPr algn="l">
              <a:defRPr sz="1100">
                <a:solidFill>
                  <a:schemeClr val="bg1"/>
                </a:solidFill>
                <a:latin typeface="Arial" pitchFamily="34" charset="0"/>
                <a:cs typeface="Arial" pitchFamily="34" charset="0"/>
              </a:defRPr>
            </a:lvl1pPr>
          </a:lstStyle>
          <a:p>
            <a:fld id="{EB271C1C-1F53-4CEA-96DE-8E67EBA31500}" type="datetime1">
              <a:rPr lang="en-GB" smtClean="0">
                <a:solidFill>
                  <a:prstClr val="white"/>
                </a:solidFill>
              </a:rPr>
              <a:t>24/07/2016</a:t>
            </a:fld>
            <a:endParaRPr lang="en-US" dirty="0">
              <a:solidFill>
                <a:prstClr val="white"/>
              </a:solidFill>
            </a:endParaRPr>
          </a:p>
        </p:txBody>
      </p:sp>
      <p:sp>
        <p:nvSpPr>
          <p:cNvPr id="5" name="Footer Placeholder 4"/>
          <p:cNvSpPr>
            <a:spLocks noGrp="1"/>
          </p:cNvSpPr>
          <p:nvPr>
            <p:ph type="ftr" sz="quarter" idx="3"/>
          </p:nvPr>
        </p:nvSpPr>
        <p:spPr>
          <a:xfrm>
            <a:off x="1651002" y="6356353"/>
            <a:ext cx="9334500" cy="365125"/>
          </a:xfrm>
          <a:prstGeom prst="rect">
            <a:avLst/>
          </a:prstGeom>
        </p:spPr>
        <p:txBody>
          <a:bodyPr vert="horz" lIns="81639" tIns="40819" rIns="81639" bIns="40819" rtlCol="0" anchor="ctr"/>
          <a:lstStyle>
            <a:lvl1pPr algn="ctr">
              <a:defRPr sz="1100">
                <a:solidFill>
                  <a:schemeClr val="bg1"/>
                </a:solidFill>
                <a:latin typeface="Arial" pitchFamily="34" charset="0"/>
                <a:cs typeface="Arial" pitchFamily="34" charset="0"/>
              </a:defRPr>
            </a:lvl1pPr>
          </a:lstStyle>
          <a:p>
            <a:endParaRPr lang="en-US">
              <a:solidFill>
                <a:prstClr val="white"/>
              </a:solidFill>
            </a:endParaRPr>
          </a:p>
        </p:txBody>
      </p:sp>
      <p:sp>
        <p:nvSpPr>
          <p:cNvPr id="6" name="Slide Number Placeholder 5"/>
          <p:cNvSpPr>
            <a:spLocks noGrp="1"/>
          </p:cNvSpPr>
          <p:nvPr>
            <p:ph type="sldNum" sz="quarter" idx="4"/>
          </p:nvPr>
        </p:nvSpPr>
        <p:spPr>
          <a:xfrm>
            <a:off x="10985502" y="6356353"/>
            <a:ext cx="596900" cy="365125"/>
          </a:xfrm>
          <a:prstGeom prst="rect">
            <a:avLst/>
          </a:prstGeom>
        </p:spPr>
        <p:txBody>
          <a:bodyPr vert="horz" lIns="81639" tIns="40819" rIns="81639" bIns="40819" rtlCol="0" anchor="ctr"/>
          <a:lstStyle>
            <a:lvl1pPr algn="r">
              <a:defRPr sz="1100">
                <a:solidFill>
                  <a:schemeClr val="bg1"/>
                </a:solidFill>
                <a:latin typeface="Arial" pitchFamily="34" charset="0"/>
                <a:cs typeface="Arial" pitchFamily="34" charset="0"/>
              </a:defRPr>
            </a:lvl1p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8716096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r" defTabSz="816368" rtl="0" eaLnBrk="1" latinLnBrk="0" hangingPunct="1">
        <a:spcBef>
          <a:spcPct val="0"/>
        </a:spcBef>
        <a:buNone/>
        <a:defRPr sz="3000" b="1" kern="1200">
          <a:solidFill>
            <a:schemeClr val="tx1"/>
          </a:solidFill>
          <a:latin typeface="Arial" pitchFamily="34" charset="0"/>
          <a:ea typeface="+mj-ea"/>
          <a:cs typeface="Arial" pitchFamily="34" charset="0"/>
        </a:defRPr>
      </a:lvl1pPr>
    </p:titleStyle>
    <p:bodyStyle>
      <a:lvl1pPr marL="306138" indent="-306138" algn="l" defTabSz="81636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299" indent="-255115" algn="l" defTabSz="81636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60" indent="-204092" algn="l" defTabSz="81636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44" indent="-204092" algn="l" defTabSz="81636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27" indent="-204092" algn="l" defTabSz="81636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10"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194"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378"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562"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68" rtl="0" eaLnBrk="1" latinLnBrk="0" hangingPunct="1">
        <a:defRPr sz="1600" kern="1200">
          <a:solidFill>
            <a:schemeClr val="tx1"/>
          </a:solidFill>
          <a:latin typeface="+mn-lt"/>
          <a:ea typeface="+mn-ea"/>
          <a:cs typeface="+mn-cs"/>
        </a:defRPr>
      </a:lvl1pPr>
      <a:lvl2pPr marL="408184" algn="l" defTabSz="816368" rtl="0" eaLnBrk="1" latinLnBrk="0" hangingPunct="1">
        <a:defRPr sz="1600" kern="1200">
          <a:solidFill>
            <a:schemeClr val="tx1"/>
          </a:solidFill>
          <a:latin typeface="+mn-lt"/>
          <a:ea typeface="+mn-ea"/>
          <a:cs typeface="+mn-cs"/>
        </a:defRPr>
      </a:lvl2pPr>
      <a:lvl3pPr marL="816368" algn="l" defTabSz="816368" rtl="0" eaLnBrk="1" latinLnBrk="0" hangingPunct="1">
        <a:defRPr sz="1600" kern="1200">
          <a:solidFill>
            <a:schemeClr val="tx1"/>
          </a:solidFill>
          <a:latin typeface="+mn-lt"/>
          <a:ea typeface="+mn-ea"/>
          <a:cs typeface="+mn-cs"/>
        </a:defRPr>
      </a:lvl3pPr>
      <a:lvl4pPr marL="1224551" algn="l" defTabSz="816368" rtl="0" eaLnBrk="1" latinLnBrk="0" hangingPunct="1">
        <a:defRPr sz="1600" kern="1200">
          <a:solidFill>
            <a:schemeClr val="tx1"/>
          </a:solidFill>
          <a:latin typeface="+mn-lt"/>
          <a:ea typeface="+mn-ea"/>
          <a:cs typeface="+mn-cs"/>
        </a:defRPr>
      </a:lvl4pPr>
      <a:lvl5pPr marL="1632735" algn="l" defTabSz="816368" rtl="0" eaLnBrk="1" latinLnBrk="0" hangingPunct="1">
        <a:defRPr sz="1600" kern="1200">
          <a:solidFill>
            <a:schemeClr val="tx1"/>
          </a:solidFill>
          <a:latin typeface="+mn-lt"/>
          <a:ea typeface="+mn-ea"/>
          <a:cs typeface="+mn-cs"/>
        </a:defRPr>
      </a:lvl5pPr>
      <a:lvl6pPr marL="2040918" algn="l" defTabSz="816368" rtl="0" eaLnBrk="1" latinLnBrk="0" hangingPunct="1">
        <a:defRPr sz="1600" kern="1200">
          <a:solidFill>
            <a:schemeClr val="tx1"/>
          </a:solidFill>
          <a:latin typeface="+mn-lt"/>
          <a:ea typeface="+mn-ea"/>
          <a:cs typeface="+mn-cs"/>
        </a:defRPr>
      </a:lvl6pPr>
      <a:lvl7pPr marL="2449102" algn="l" defTabSz="816368" rtl="0" eaLnBrk="1" latinLnBrk="0" hangingPunct="1">
        <a:defRPr sz="1600" kern="1200">
          <a:solidFill>
            <a:schemeClr val="tx1"/>
          </a:solidFill>
          <a:latin typeface="+mn-lt"/>
          <a:ea typeface="+mn-ea"/>
          <a:cs typeface="+mn-cs"/>
        </a:defRPr>
      </a:lvl7pPr>
      <a:lvl8pPr marL="2857286" algn="l" defTabSz="816368" rtl="0" eaLnBrk="1" latinLnBrk="0" hangingPunct="1">
        <a:defRPr sz="1600" kern="1200">
          <a:solidFill>
            <a:schemeClr val="tx1"/>
          </a:solidFill>
          <a:latin typeface="+mn-lt"/>
          <a:ea typeface="+mn-ea"/>
          <a:cs typeface="+mn-cs"/>
        </a:defRPr>
      </a:lvl8pPr>
      <a:lvl9pPr marL="3265469" algn="l" defTabSz="81636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8.jpeg"/><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46.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wmf"/><Relationship Id="rId10" Type="http://schemas.openxmlformats.org/officeDocument/2006/relationships/image" Target="../media/image18.wmf"/><Relationship Id="rId4" Type="http://schemas.openxmlformats.org/officeDocument/2006/relationships/image" Target="../media/image12.jpe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a:t>FOURIER ANALYSIS </a:t>
            </a:r>
            <a:br>
              <a:rPr lang="en-GB" dirty="0"/>
            </a:br>
            <a:r>
              <a:rPr lang="en-GB" dirty="0"/>
              <a:t>OF NUMERICAL INTEGRATION IN MONTE CARLO RENDERING</a:t>
            </a:r>
          </a:p>
        </p:txBody>
      </p:sp>
      <p:sp>
        <p:nvSpPr>
          <p:cNvPr id="3" name="Subtitle 2"/>
          <p:cNvSpPr>
            <a:spLocks noGrp="1"/>
          </p:cNvSpPr>
          <p:nvPr>
            <p:ph type="subTitle" idx="1"/>
          </p:nvPr>
        </p:nvSpPr>
        <p:spPr>
          <a:xfrm>
            <a:off x="1524000" y="4138371"/>
            <a:ext cx="9144000" cy="1655762"/>
          </a:xfrm>
        </p:spPr>
        <p:txBody>
          <a:bodyPr/>
          <a:lstStyle/>
          <a:p>
            <a:r>
              <a:rPr lang="en-GB" dirty="0"/>
              <a:t>        Kartic Subr                      </a:t>
            </a:r>
            <a:r>
              <a:rPr lang="en-GB" dirty="0" err="1"/>
              <a:t>Gurprit</a:t>
            </a:r>
            <a:r>
              <a:rPr lang="en-GB" dirty="0"/>
              <a:t> Singh                   </a:t>
            </a:r>
            <a:r>
              <a:rPr lang="en-GB" dirty="0" err="1"/>
              <a:t>Wojciech</a:t>
            </a:r>
            <a:r>
              <a:rPr lang="en-GB" dirty="0"/>
              <a:t> </a:t>
            </a:r>
            <a:r>
              <a:rPr lang="en-GB" dirty="0" err="1"/>
              <a:t>Jarosz</a:t>
            </a:r>
            <a:endParaRPr lang="en-GB" dirty="0"/>
          </a:p>
          <a:p>
            <a:r>
              <a:rPr lang="en-GB" sz="2000" dirty="0"/>
              <a:t>Heriot Watt University                 Dartmouth College                   Dartmouth College</a:t>
            </a:r>
          </a:p>
        </p:txBody>
      </p:sp>
    </p:spTree>
    <p:extLst>
      <p:ext uri="{BB962C8B-B14F-4D97-AF65-F5344CB8AC3E}">
        <p14:creationId xmlns:p14="http://schemas.microsoft.com/office/powerpoint/2010/main" val="4017916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Each reflection is modelled by an integration</a:t>
            </a:r>
            <a:endParaRPr lang="en-GB" dirty="0"/>
          </a:p>
        </p:txBody>
      </p:sp>
      <p:sp>
        <p:nvSpPr>
          <p:cNvPr id="5" name="Slide Number Placeholder 4"/>
          <p:cNvSpPr>
            <a:spLocks noGrp="1"/>
          </p:cNvSpPr>
          <p:nvPr>
            <p:ph type="sldNum" sz="quarter" idx="12"/>
          </p:nvPr>
        </p:nvSpPr>
        <p:spPr/>
        <p:txBody>
          <a:bodyPr/>
          <a:lstStyle/>
          <a:p>
            <a:fld id="{50DC014F-B254-430C-8246-BEE23660095E}" type="slidenum">
              <a:rPr lang="en-GB" smtClean="0"/>
              <a:t>10</a:t>
            </a:fld>
            <a:endParaRPr lang="en-GB"/>
          </a:p>
        </p:txBody>
      </p:sp>
      <p:pic>
        <p:nvPicPr>
          <p:cNvPr id="44" name="Picture 29" descr="g6726"/>
          <p:cNvPicPr>
            <a:picLocks noChangeAspect="1" noChangeArrowheads="1"/>
          </p:cNvPicPr>
          <p:nvPr/>
        </p:nvPicPr>
        <p:blipFill>
          <a:blip r:embed="rId2"/>
          <a:srcRect/>
          <a:stretch>
            <a:fillRect/>
          </a:stretch>
        </p:blipFill>
        <p:spPr bwMode="auto">
          <a:xfrm>
            <a:off x="3575973" y="4722434"/>
            <a:ext cx="4982902" cy="1069898"/>
          </a:xfrm>
          <a:prstGeom prst="rect">
            <a:avLst/>
          </a:prstGeom>
          <a:noFill/>
        </p:spPr>
      </p:pic>
      <p:pic>
        <p:nvPicPr>
          <p:cNvPr id="39" name="Picture 24" descr="path4833"/>
          <p:cNvPicPr>
            <a:picLocks noChangeAspect="1" noChangeArrowheads="1"/>
          </p:cNvPicPr>
          <p:nvPr/>
        </p:nvPicPr>
        <p:blipFill>
          <a:blip r:embed="rId3" cstate="screen"/>
          <a:srcRect/>
          <a:stretch>
            <a:fillRect/>
          </a:stretch>
        </p:blipFill>
        <p:spPr bwMode="auto">
          <a:xfrm>
            <a:off x="6709694" y="3104419"/>
            <a:ext cx="397601" cy="226679"/>
          </a:xfrm>
          <a:prstGeom prst="rect">
            <a:avLst/>
          </a:prstGeom>
          <a:noFill/>
        </p:spPr>
      </p:pic>
      <p:pic>
        <p:nvPicPr>
          <p:cNvPr id="40" name="Picture 25" descr="g5063"/>
          <p:cNvPicPr>
            <a:picLocks noChangeAspect="1" noChangeArrowheads="1"/>
          </p:cNvPicPr>
          <p:nvPr/>
        </p:nvPicPr>
        <p:blipFill>
          <a:blip r:embed="rId4" cstate="screen"/>
          <a:srcRect b="-8767"/>
          <a:stretch>
            <a:fillRect/>
          </a:stretch>
        </p:blipFill>
        <p:spPr bwMode="auto">
          <a:xfrm>
            <a:off x="8205779" y="2477741"/>
            <a:ext cx="455203" cy="377363"/>
          </a:xfrm>
          <a:prstGeom prst="rect">
            <a:avLst/>
          </a:prstGeom>
          <a:noFill/>
        </p:spPr>
      </p:pic>
      <p:pic>
        <p:nvPicPr>
          <p:cNvPr id="41" name="Picture 26" descr="g5063"/>
          <p:cNvPicPr>
            <a:picLocks noChangeAspect="1" noChangeArrowheads="1"/>
          </p:cNvPicPr>
          <p:nvPr/>
        </p:nvPicPr>
        <p:blipFill>
          <a:blip r:embed="rId5" cstate="screen"/>
          <a:srcRect b="-8767"/>
          <a:stretch>
            <a:fillRect/>
          </a:stretch>
        </p:blipFill>
        <p:spPr bwMode="auto">
          <a:xfrm>
            <a:off x="3383280" y="2973233"/>
            <a:ext cx="404625" cy="377363"/>
          </a:xfrm>
          <a:prstGeom prst="rect">
            <a:avLst/>
          </a:prstGeom>
          <a:noFill/>
        </p:spPr>
      </p:pic>
      <p:pic>
        <p:nvPicPr>
          <p:cNvPr id="42" name="Picture 27" descr="g5063"/>
          <p:cNvPicPr>
            <a:picLocks noChangeAspect="1" noChangeArrowheads="1"/>
          </p:cNvPicPr>
          <p:nvPr/>
        </p:nvPicPr>
        <p:blipFill>
          <a:blip r:embed="rId6" cstate="screen"/>
          <a:srcRect b="-8767"/>
          <a:stretch>
            <a:fillRect/>
          </a:stretch>
        </p:blipFill>
        <p:spPr bwMode="auto">
          <a:xfrm>
            <a:off x="5761523" y="2403710"/>
            <a:ext cx="494542" cy="377363"/>
          </a:xfrm>
          <a:prstGeom prst="rect">
            <a:avLst/>
          </a:prstGeom>
          <a:noFill/>
        </p:spPr>
      </p:pic>
      <p:pic>
        <p:nvPicPr>
          <p:cNvPr id="43" name="Picture 28" descr="g5063"/>
          <p:cNvPicPr>
            <a:picLocks noChangeAspect="1" noChangeArrowheads="1"/>
          </p:cNvPicPr>
          <p:nvPr/>
        </p:nvPicPr>
        <p:blipFill>
          <a:blip r:embed="rId7" cstate="screen"/>
          <a:srcRect b="-22342"/>
          <a:stretch>
            <a:fillRect/>
          </a:stretch>
        </p:blipFill>
        <p:spPr bwMode="auto">
          <a:xfrm>
            <a:off x="4744308" y="3216767"/>
            <a:ext cx="404625" cy="424533"/>
          </a:xfrm>
          <a:prstGeom prst="rect">
            <a:avLst/>
          </a:prstGeom>
          <a:noFill/>
        </p:spPr>
      </p:pic>
      <p:pic>
        <p:nvPicPr>
          <p:cNvPr id="34" name="Picture 19"/>
          <p:cNvPicPr>
            <a:picLocks noChangeAspect="1" noChangeArrowheads="1"/>
          </p:cNvPicPr>
          <p:nvPr/>
        </p:nvPicPr>
        <p:blipFill>
          <a:blip r:embed="rId8">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5" name="Picture 20" descr="rect5419"/>
          <p:cNvPicPr>
            <a:picLocks noChangeAspect="1" noChangeArrowheads="1"/>
          </p:cNvPicPr>
          <p:nvPr/>
        </p:nvPicPr>
        <p:blipFill>
          <a:blip r:embed="rId9"/>
          <a:srcRect/>
          <a:stretch>
            <a:fillRect/>
          </a:stretch>
        </p:blipFill>
        <p:spPr bwMode="auto">
          <a:xfrm flipH="1">
            <a:off x="4035439" y="2164593"/>
            <a:ext cx="4648691" cy="2812841"/>
          </a:xfrm>
          <a:prstGeom prst="rect">
            <a:avLst/>
          </a:prstGeom>
          <a:noFill/>
        </p:spPr>
      </p:pic>
      <p:sp>
        <p:nvSpPr>
          <p:cNvPr id="36" name="Oval 21"/>
          <p:cNvSpPr>
            <a:spLocks noChangeArrowheads="1"/>
          </p:cNvSpPr>
          <p:nvPr/>
        </p:nvSpPr>
        <p:spPr bwMode="auto">
          <a:xfrm flipH="1">
            <a:off x="5952734" y="4041600"/>
            <a:ext cx="143266" cy="133614"/>
          </a:xfrm>
          <a:prstGeom prst="ellipse">
            <a:avLst/>
          </a:prstGeom>
          <a:solidFill>
            <a:schemeClr val="accent1"/>
          </a:solidFill>
          <a:ln w="9525">
            <a:solidFill>
              <a:schemeClr val="tx1"/>
            </a:solidFill>
            <a:round/>
            <a:headEnd/>
            <a:tailEnd/>
          </a:ln>
          <a:effectLst/>
        </p:spPr>
        <p:txBody>
          <a:bodyPr wrap="none" anchor="ctr"/>
          <a:lstStyle/>
          <a:p>
            <a:endParaRPr lang="en-GB"/>
          </a:p>
        </p:txBody>
      </p:sp>
      <p:sp>
        <p:nvSpPr>
          <p:cNvPr id="37"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sp>
        <p:nvSpPr>
          <p:cNvPr id="38" name="Oval 23"/>
          <p:cNvSpPr>
            <a:spLocks noChangeArrowheads="1"/>
          </p:cNvSpPr>
          <p:nvPr/>
        </p:nvSpPr>
        <p:spPr bwMode="auto">
          <a:xfrm flipH="1">
            <a:off x="8062513" y="2721490"/>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5" name="Line 31"/>
          <p:cNvSpPr>
            <a:spLocks noChangeShapeType="1"/>
          </p:cNvSpPr>
          <p:nvPr/>
        </p:nvSpPr>
        <p:spPr bwMode="auto">
          <a:xfrm>
            <a:off x="4744309" y="2305166"/>
            <a:ext cx="1210655" cy="1630931"/>
          </a:xfrm>
          <a:prstGeom prst="line">
            <a:avLst/>
          </a:prstGeom>
          <a:noFill/>
          <a:ln w="9525">
            <a:solidFill>
              <a:schemeClr val="tx1"/>
            </a:solidFill>
            <a:round/>
            <a:headEnd/>
            <a:tailEnd type="stealth" w="lg" len="lg"/>
          </a:ln>
          <a:effectLst/>
        </p:spPr>
        <p:txBody>
          <a:bodyPr/>
          <a:lstStyle/>
          <a:p>
            <a:endParaRPr lang="en-GB"/>
          </a:p>
        </p:txBody>
      </p:sp>
      <p:sp>
        <p:nvSpPr>
          <p:cNvPr id="46" name="Oval 32"/>
          <p:cNvSpPr>
            <a:spLocks noChangeArrowheads="1"/>
          </p:cNvSpPr>
          <p:nvPr/>
        </p:nvSpPr>
        <p:spPr bwMode="auto">
          <a:xfrm flipH="1">
            <a:off x="8074087" y="2714266"/>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7" name="Line 34"/>
          <p:cNvSpPr>
            <a:spLocks noChangeShapeType="1"/>
          </p:cNvSpPr>
          <p:nvPr/>
        </p:nvSpPr>
        <p:spPr bwMode="auto">
          <a:xfrm flipH="1">
            <a:off x="6105337" y="2238360"/>
            <a:ext cx="644697" cy="1697738"/>
          </a:xfrm>
          <a:prstGeom prst="line">
            <a:avLst/>
          </a:prstGeom>
          <a:noFill/>
          <a:ln w="9525">
            <a:solidFill>
              <a:schemeClr val="tx1"/>
            </a:solidFill>
            <a:round/>
            <a:headEnd/>
            <a:tailEnd type="stealth" w="lg" len="lg"/>
          </a:ln>
          <a:effectLst/>
        </p:spPr>
        <p:txBody>
          <a:bodyPr/>
          <a:lstStyle/>
          <a:p>
            <a:endParaRPr lang="en-GB"/>
          </a:p>
        </p:txBody>
      </p:sp>
      <p:sp>
        <p:nvSpPr>
          <p:cNvPr id="48" name="Oval 35"/>
          <p:cNvSpPr>
            <a:spLocks noChangeArrowheads="1"/>
          </p:cNvSpPr>
          <p:nvPr/>
        </p:nvSpPr>
        <p:spPr bwMode="auto">
          <a:xfrm flipH="1">
            <a:off x="8062513" y="2721490"/>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21" name="TextBox 20"/>
          <p:cNvSpPr txBox="1"/>
          <p:nvPr/>
        </p:nvSpPr>
        <p:spPr>
          <a:xfrm>
            <a:off x="2299890" y="4931742"/>
            <a:ext cx="1150828" cy="400110"/>
          </a:xfrm>
          <a:prstGeom prst="rect">
            <a:avLst/>
          </a:prstGeom>
          <a:noFill/>
        </p:spPr>
        <p:txBody>
          <a:bodyPr wrap="none" rtlCol="0">
            <a:spAutoFit/>
          </a:bodyPr>
          <a:lstStyle/>
          <a:p>
            <a:r>
              <a:rPr lang="en-US" sz="2000" dirty="0">
                <a:solidFill>
                  <a:srgbClr val="FFFF00"/>
                </a:solidFill>
              </a:rPr>
              <a:t>radiance:</a:t>
            </a:r>
            <a:endParaRPr lang="en-GB" sz="2000" dirty="0">
              <a:solidFill>
                <a:srgbClr val="FFFF00"/>
              </a:solidFill>
            </a:endParaRPr>
          </a:p>
        </p:txBody>
      </p:sp>
      <p:sp>
        <p:nvSpPr>
          <p:cNvPr id="20" name="Oval 21"/>
          <p:cNvSpPr>
            <a:spLocks noChangeArrowheads="1"/>
          </p:cNvSpPr>
          <p:nvPr/>
        </p:nvSpPr>
        <p:spPr bwMode="auto">
          <a:xfrm flipH="1">
            <a:off x="3669813" y="5429595"/>
            <a:ext cx="143266" cy="133614"/>
          </a:xfrm>
          <a:prstGeom prst="ellipse">
            <a:avLst/>
          </a:prstGeom>
          <a:solidFill>
            <a:srgbClr val="FFC000"/>
          </a:solidFill>
          <a:ln w="9525">
            <a:solidFill>
              <a:schemeClr val="tx1"/>
            </a:solidFill>
            <a:round/>
            <a:headEnd/>
            <a:tailEnd/>
          </a:ln>
          <a:effectLst/>
        </p:spPr>
        <p:txBody>
          <a:bodyPr wrap="none" anchor="ctr"/>
          <a:lstStyle/>
          <a:p>
            <a:endParaRPr lang="en-GB"/>
          </a:p>
        </p:txBody>
      </p:sp>
    </p:spTree>
    <p:extLst>
      <p:ext uri="{BB962C8B-B14F-4D97-AF65-F5344CB8AC3E}">
        <p14:creationId xmlns:p14="http://schemas.microsoft.com/office/powerpoint/2010/main" val="1123772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Light transport: recursive integral equation</a:t>
            </a:r>
          </a:p>
        </p:txBody>
      </p:sp>
      <p:sp>
        <p:nvSpPr>
          <p:cNvPr id="3" name="Slide Number Placeholder 2"/>
          <p:cNvSpPr>
            <a:spLocks noGrp="1"/>
          </p:cNvSpPr>
          <p:nvPr>
            <p:ph type="sldNum" sz="quarter" idx="12"/>
          </p:nvPr>
        </p:nvSpPr>
        <p:spPr/>
        <p:txBody>
          <a:bodyPr/>
          <a:lstStyle/>
          <a:p>
            <a:fld id="{50DC014F-B254-430C-8246-BEE23660095E}" type="slidenum">
              <a:rPr lang="en-GB" smtClean="0"/>
              <a:t>11</a:t>
            </a:fld>
            <a:endParaRPr lang="en-GB"/>
          </a:p>
        </p:txBody>
      </p:sp>
      <p:pic>
        <p:nvPicPr>
          <p:cNvPr id="5129"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4500"/>
          <a:stretch/>
        </p:blipFill>
        <p:spPr bwMode="auto">
          <a:xfrm>
            <a:off x="2279578" y="2041418"/>
            <a:ext cx="7365661" cy="844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4290002" y="1697593"/>
            <a:ext cx="1081899" cy="400110"/>
          </a:xfrm>
          <a:prstGeom prst="rect">
            <a:avLst/>
          </a:prstGeom>
          <a:noFill/>
        </p:spPr>
        <p:txBody>
          <a:bodyPr wrap="none" rtlCol="0">
            <a:spAutoFit/>
          </a:bodyPr>
          <a:lstStyle/>
          <a:p>
            <a:r>
              <a:rPr lang="en-US" sz="2000" dirty="0">
                <a:solidFill>
                  <a:srgbClr val="00B0F0"/>
                </a:solidFill>
              </a:rPr>
              <a:t>radiance</a:t>
            </a:r>
            <a:endParaRPr lang="en-GB" sz="2000" dirty="0">
              <a:solidFill>
                <a:srgbClr val="00B0F0"/>
              </a:solidFill>
            </a:endParaRPr>
          </a:p>
        </p:txBody>
      </p:sp>
      <p:sp>
        <p:nvSpPr>
          <p:cNvPr id="19" name="TextBox 18"/>
          <p:cNvSpPr txBox="1"/>
          <p:nvPr/>
        </p:nvSpPr>
        <p:spPr>
          <a:xfrm>
            <a:off x="5269976" y="3164262"/>
            <a:ext cx="1949893" cy="400110"/>
          </a:xfrm>
          <a:prstGeom prst="rect">
            <a:avLst/>
          </a:prstGeom>
          <a:noFill/>
        </p:spPr>
        <p:txBody>
          <a:bodyPr wrap="none" rtlCol="0">
            <a:spAutoFit/>
          </a:bodyPr>
          <a:lstStyle/>
          <a:p>
            <a:r>
              <a:rPr lang="en-US" sz="2000" dirty="0">
                <a:solidFill>
                  <a:srgbClr val="00B0F0"/>
                </a:solidFill>
              </a:rPr>
              <a:t>integral operator</a:t>
            </a:r>
            <a:endParaRPr lang="en-GB" sz="2000" dirty="0">
              <a:solidFill>
                <a:srgbClr val="00B0F0"/>
              </a:solidFill>
            </a:endParaRPr>
          </a:p>
        </p:txBody>
      </p:sp>
      <p:sp>
        <p:nvSpPr>
          <p:cNvPr id="20" name="TextBox 19"/>
          <p:cNvSpPr txBox="1"/>
          <p:nvPr/>
        </p:nvSpPr>
        <p:spPr>
          <a:xfrm>
            <a:off x="2872210" y="3164262"/>
            <a:ext cx="1958741" cy="400110"/>
          </a:xfrm>
          <a:prstGeom prst="rect">
            <a:avLst/>
          </a:prstGeom>
          <a:noFill/>
        </p:spPr>
        <p:txBody>
          <a:bodyPr wrap="none" rtlCol="0">
            <a:spAutoFit/>
          </a:bodyPr>
          <a:lstStyle/>
          <a:p>
            <a:r>
              <a:rPr lang="en-US" sz="2000" dirty="0">
                <a:solidFill>
                  <a:srgbClr val="00B0F0"/>
                </a:solidFill>
              </a:rPr>
              <a:t>emitted radiance</a:t>
            </a:r>
            <a:endParaRPr lang="en-GB" sz="2000" dirty="0">
              <a:solidFill>
                <a:srgbClr val="00B0F0"/>
              </a:solidFill>
            </a:endParaRPr>
          </a:p>
        </p:txBody>
      </p:sp>
      <p:sp>
        <p:nvSpPr>
          <p:cNvPr id="21" name="TextBox 20"/>
          <p:cNvSpPr txBox="1"/>
          <p:nvPr/>
        </p:nvSpPr>
        <p:spPr>
          <a:xfrm>
            <a:off x="7524945" y="5406823"/>
            <a:ext cx="3499099" cy="369332"/>
          </a:xfrm>
          <a:prstGeom prst="rect">
            <a:avLst/>
          </a:prstGeom>
          <a:noFill/>
        </p:spPr>
        <p:txBody>
          <a:bodyPr wrap="none" rtlCol="0">
            <a:spAutoFit/>
          </a:bodyPr>
          <a:lstStyle/>
          <a:p>
            <a:r>
              <a:rPr lang="en-US" dirty="0"/>
              <a:t>Light Transport Operators [</a:t>
            </a:r>
            <a:r>
              <a:rPr lang="en-US" dirty="0" err="1"/>
              <a:t>Arvo</a:t>
            </a:r>
            <a:r>
              <a:rPr lang="en-US" dirty="0"/>
              <a:t> 94]</a:t>
            </a:r>
          </a:p>
        </p:txBody>
      </p:sp>
      <p:sp>
        <p:nvSpPr>
          <p:cNvPr id="13" name="TextBox 12"/>
          <p:cNvSpPr txBox="1"/>
          <p:nvPr/>
        </p:nvSpPr>
        <p:spPr>
          <a:xfrm>
            <a:off x="7524945" y="5099895"/>
            <a:ext cx="3466975" cy="369332"/>
          </a:xfrm>
          <a:prstGeom prst="rect">
            <a:avLst/>
          </a:prstGeom>
          <a:noFill/>
        </p:spPr>
        <p:txBody>
          <a:bodyPr wrap="none" rtlCol="0">
            <a:spAutoFit/>
          </a:bodyPr>
          <a:lstStyle/>
          <a:p>
            <a:r>
              <a:rPr lang="en-US" dirty="0"/>
              <a:t>The Rendering equation [</a:t>
            </a:r>
            <a:r>
              <a:rPr lang="en-US" dirty="0" err="1"/>
              <a:t>Kajiya</a:t>
            </a:r>
            <a:r>
              <a:rPr lang="en-US" dirty="0"/>
              <a:t> 86]</a:t>
            </a:r>
          </a:p>
        </p:txBody>
      </p:sp>
      <p:cxnSp>
        <p:nvCxnSpPr>
          <p:cNvPr id="5" name="Straight Connector 4"/>
          <p:cNvCxnSpPr>
            <a:stCxn id="16" idx="1"/>
          </p:cNvCxnSpPr>
          <p:nvPr/>
        </p:nvCxnSpPr>
        <p:spPr>
          <a:xfrm flipH="1">
            <a:off x="4038213" y="1897648"/>
            <a:ext cx="251789" cy="367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6" idx="3"/>
          </p:cNvCxnSpPr>
          <p:nvPr/>
        </p:nvCxnSpPr>
        <p:spPr>
          <a:xfrm>
            <a:off x="5371901" y="1897648"/>
            <a:ext cx="253748" cy="334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68496" y="2808183"/>
            <a:ext cx="0" cy="400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371901" y="2808183"/>
            <a:ext cx="0" cy="4003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27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L</a:t>
            </a:r>
            <a:r>
              <a:rPr lang="en-GB" dirty="0"/>
              <a:t> is a sum of high-dimensional integrals</a:t>
            </a:r>
          </a:p>
        </p:txBody>
      </p:sp>
      <p:sp>
        <p:nvSpPr>
          <p:cNvPr id="4" name="Slide Number Placeholder 3"/>
          <p:cNvSpPr>
            <a:spLocks noGrp="1"/>
          </p:cNvSpPr>
          <p:nvPr>
            <p:ph type="sldNum" sz="quarter" idx="12"/>
          </p:nvPr>
        </p:nvSpPr>
        <p:spPr/>
        <p:txBody>
          <a:bodyPr/>
          <a:lstStyle/>
          <a:p>
            <a:fld id="{50DC014F-B254-430C-8246-BEE23660095E}" type="slidenum">
              <a:rPr lang="en-GB" smtClean="0"/>
              <a:t>12</a:t>
            </a:fld>
            <a:endParaRPr lang="en-GB"/>
          </a:p>
        </p:txBody>
      </p:sp>
      <p:pic>
        <p:nvPicPr>
          <p:cNvPr id="5129"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9578" y="2041417"/>
            <a:ext cx="7365661"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808438" y="5261840"/>
            <a:ext cx="1451038" cy="400110"/>
          </a:xfrm>
          <a:prstGeom prst="rect">
            <a:avLst/>
          </a:prstGeom>
          <a:noFill/>
        </p:spPr>
        <p:txBody>
          <a:bodyPr wrap="none" rtlCol="0">
            <a:spAutoFit/>
          </a:bodyPr>
          <a:lstStyle/>
          <a:p>
            <a:r>
              <a:rPr lang="en-US" sz="2000" dirty="0">
                <a:solidFill>
                  <a:srgbClr val="00B0F0"/>
                </a:solidFill>
              </a:rPr>
              <a:t>One bounce</a:t>
            </a:r>
            <a:endParaRPr lang="en-GB" sz="2000" dirty="0">
              <a:solidFill>
                <a:srgbClr val="00B0F0"/>
              </a:solidFill>
            </a:endParaRPr>
          </a:p>
        </p:txBody>
      </p:sp>
      <p:cxnSp>
        <p:nvCxnSpPr>
          <p:cNvPr id="13" name="Straight Connector 12"/>
          <p:cNvCxnSpPr/>
          <p:nvPr/>
        </p:nvCxnSpPr>
        <p:spPr>
          <a:xfrm>
            <a:off x="5231904" y="5197956"/>
            <a:ext cx="432048"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956873" y="5261840"/>
            <a:ext cx="1721753" cy="400110"/>
          </a:xfrm>
          <a:prstGeom prst="rect">
            <a:avLst/>
          </a:prstGeom>
          <a:noFill/>
        </p:spPr>
        <p:txBody>
          <a:bodyPr wrap="none" rtlCol="0">
            <a:spAutoFit/>
          </a:bodyPr>
          <a:lstStyle/>
          <a:p>
            <a:r>
              <a:rPr lang="en-US" sz="2000" dirty="0">
                <a:solidFill>
                  <a:srgbClr val="00B0F0"/>
                </a:solidFill>
              </a:rPr>
              <a:t>Three bounces</a:t>
            </a:r>
            <a:endParaRPr lang="en-GB" sz="2000" dirty="0">
              <a:solidFill>
                <a:srgbClr val="00B0F0"/>
              </a:solidFill>
            </a:endParaRPr>
          </a:p>
        </p:txBody>
      </p:sp>
      <p:cxnSp>
        <p:nvCxnSpPr>
          <p:cNvPr id="15" name="Straight Connector 14"/>
          <p:cNvCxnSpPr/>
          <p:nvPr/>
        </p:nvCxnSpPr>
        <p:spPr>
          <a:xfrm>
            <a:off x="7464152" y="5188664"/>
            <a:ext cx="432048"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279577" y="2805146"/>
            <a:ext cx="6588198" cy="1957355"/>
          </a:xfrm>
          <a:prstGeom prst="rect">
            <a:avLst/>
          </a:prstGeom>
          <a:solidFill>
            <a:srgbClr val="0000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TextBox 16"/>
          <p:cNvSpPr txBox="1"/>
          <p:nvPr/>
        </p:nvSpPr>
        <p:spPr>
          <a:xfrm>
            <a:off x="6238532" y="1831870"/>
            <a:ext cx="1081899" cy="400110"/>
          </a:xfrm>
          <a:prstGeom prst="rect">
            <a:avLst/>
          </a:prstGeom>
          <a:noFill/>
        </p:spPr>
        <p:txBody>
          <a:bodyPr wrap="none" rtlCol="0">
            <a:spAutoFit/>
          </a:bodyPr>
          <a:lstStyle/>
          <a:p>
            <a:r>
              <a:rPr lang="en-US" sz="2000" dirty="0">
                <a:solidFill>
                  <a:srgbClr val="00B0F0"/>
                </a:solidFill>
              </a:rPr>
              <a:t>radiance</a:t>
            </a:r>
            <a:endParaRPr lang="en-GB" sz="2000" dirty="0">
              <a:solidFill>
                <a:srgbClr val="00B0F0"/>
              </a:solidFill>
            </a:endParaRPr>
          </a:p>
        </p:txBody>
      </p:sp>
      <p:sp>
        <p:nvSpPr>
          <p:cNvPr id="18" name="TextBox 17"/>
          <p:cNvSpPr txBox="1"/>
          <p:nvPr/>
        </p:nvSpPr>
        <p:spPr>
          <a:xfrm>
            <a:off x="6178137" y="2667435"/>
            <a:ext cx="1949893" cy="400110"/>
          </a:xfrm>
          <a:prstGeom prst="rect">
            <a:avLst/>
          </a:prstGeom>
          <a:noFill/>
        </p:spPr>
        <p:txBody>
          <a:bodyPr wrap="none" rtlCol="0">
            <a:spAutoFit/>
          </a:bodyPr>
          <a:lstStyle/>
          <a:p>
            <a:r>
              <a:rPr lang="en-US" sz="2000" dirty="0">
                <a:solidFill>
                  <a:srgbClr val="00B0F0"/>
                </a:solidFill>
              </a:rPr>
              <a:t>integral operator</a:t>
            </a:r>
            <a:endParaRPr lang="en-GB" sz="2000" dirty="0">
              <a:solidFill>
                <a:srgbClr val="00B0F0"/>
              </a:solidFill>
            </a:endParaRPr>
          </a:p>
        </p:txBody>
      </p:sp>
      <p:sp>
        <p:nvSpPr>
          <p:cNvPr id="21" name="TextBox 20"/>
          <p:cNvSpPr txBox="1"/>
          <p:nvPr/>
        </p:nvSpPr>
        <p:spPr>
          <a:xfrm>
            <a:off x="6173712" y="2979461"/>
            <a:ext cx="1958741" cy="400110"/>
          </a:xfrm>
          <a:prstGeom prst="rect">
            <a:avLst/>
          </a:prstGeom>
          <a:noFill/>
        </p:spPr>
        <p:txBody>
          <a:bodyPr wrap="none" rtlCol="0">
            <a:spAutoFit/>
          </a:bodyPr>
          <a:lstStyle/>
          <a:p>
            <a:r>
              <a:rPr lang="en-US" sz="2000" dirty="0">
                <a:solidFill>
                  <a:srgbClr val="00B0F0"/>
                </a:solidFill>
              </a:rPr>
              <a:t>emitted radiance</a:t>
            </a:r>
            <a:endParaRPr lang="en-GB" sz="2000" dirty="0">
              <a:solidFill>
                <a:srgbClr val="00B0F0"/>
              </a:solidFill>
            </a:endParaRPr>
          </a:p>
        </p:txBody>
      </p:sp>
      <p:cxnSp>
        <p:nvCxnSpPr>
          <p:cNvPr id="22" name="Straight Connector 21"/>
          <p:cNvCxnSpPr>
            <a:stCxn id="17" idx="1"/>
          </p:cNvCxnSpPr>
          <p:nvPr/>
        </p:nvCxnSpPr>
        <p:spPr>
          <a:xfrm flipH="1">
            <a:off x="4070705" y="2031925"/>
            <a:ext cx="2167827" cy="284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7" idx="1"/>
          </p:cNvCxnSpPr>
          <p:nvPr/>
        </p:nvCxnSpPr>
        <p:spPr>
          <a:xfrm flipH="1">
            <a:off x="5663952" y="2031925"/>
            <a:ext cx="574580" cy="294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21" idx="1"/>
          </p:cNvCxnSpPr>
          <p:nvPr/>
        </p:nvCxnSpPr>
        <p:spPr>
          <a:xfrm>
            <a:off x="4739098" y="2743744"/>
            <a:ext cx="1434614" cy="435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8" idx="1"/>
          </p:cNvCxnSpPr>
          <p:nvPr/>
        </p:nvCxnSpPr>
        <p:spPr>
          <a:xfrm>
            <a:off x="5402851" y="2734252"/>
            <a:ext cx="775286" cy="1332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4787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Reconstruction and integration in rendering</a:t>
            </a:r>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319213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Reconstruction: estimate image samples</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sp>
        <p:nvSpPr>
          <p:cNvPr id="180" name="TextBox 179"/>
          <p:cNvSpPr txBox="1"/>
          <p:nvPr/>
        </p:nvSpPr>
        <p:spPr>
          <a:xfrm>
            <a:off x="2054176" y="1599029"/>
            <a:ext cx="3268844" cy="400110"/>
          </a:xfrm>
          <a:prstGeom prst="rect">
            <a:avLst/>
          </a:prstGeom>
          <a:noFill/>
        </p:spPr>
        <p:txBody>
          <a:bodyPr wrap="none" rtlCol="0">
            <a:spAutoFit/>
          </a:bodyPr>
          <a:lstStyle/>
          <a:p>
            <a:r>
              <a:rPr lang="en-US" sz="2000" dirty="0"/>
              <a:t>ground truth (high-res) image</a:t>
            </a:r>
            <a:endParaRPr lang="en-GB" sz="2000" dirty="0"/>
          </a:p>
        </p:txBody>
      </p:sp>
      <p:sp>
        <p:nvSpPr>
          <p:cNvPr id="181" name="TextBox 180"/>
          <p:cNvSpPr txBox="1"/>
          <p:nvPr/>
        </p:nvSpPr>
        <p:spPr>
          <a:xfrm>
            <a:off x="7259414" y="1542089"/>
            <a:ext cx="3696525" cy="400110"/>
          </a:xfrm>
          <a:prstGeom prst="rect">
            <a:avLst/>
          </a:prstGeom>
          <a:noFill/>
        </p:spPr>
        <p:txBody>
          <a:bodyPr wrap="none" rtlCol="0">
            <a:spAutoFit/>
          </a:bodyPr>
          <a:lstStyle/>
          <a:p>
            <a:r>
              <a:rPr lang="en-US" sz="2000" dirty="0"/>
              <a:t>reconstruct on (low-res) pixel grid</a:t>
            </a:r>
            <a:endParaRPr lang="en-GB" sz="2000" dirty="0"/>
          </a:p>
        </p:txBody>
      </p:sp>
    </p:spTree>
    <p:extLst>
      <p:ext uri="{BB962C8B-B14F-4D97-AF65-F5344CB8AC3E}">
        <p14:creationId xmlns:p14="http://schemas.microsoft.com/office/powerpoint/2010/main" val="1579521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Naïve method: sample image at grid locations</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sp>
        <p:nvSpPr>
          <p:cNvPr id="181" name="TextBox 180"/>
          <p:cNvSpPr txBox="1"/>
          <p:nvPr/>
        </p:nvSpPr>
        <p:spPr>
          <a:xfrm>
            <a:off x="7259414" y="1542089"/>
            <a:ext cx="3696525" cy="400110"/>
          </a:xfrm>
          <a:prstGeom prst="rect">
            <a:avLst/>
          </a:prstGeom>
          <a:noFill/>
        </p:spPr>
        <p:txBody>
          <a:bodyPr wrap="none" rtlCol="0">
            <a:spAutoFit/>
          </a:bodyPr>
          <a:lstStyle/>
          <a:p>
            <a:r>
              <a:rPr lang="en-US" sz="2000" dirty="0"/>
              <a:t>reconstruct on (low-res) pixel grid</a:t>
            </a:r>
            <a:endParaRPr lang="en-GB" sz="2000" dirty="0"/>
          </a:p>
        </p:txBody>
      </p:sp>
      <p:grpSp>
        <p:nvGrpSpPr>
          <p:cNvPr id="26" name="Group 25"/>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27" name="Oval 26"/>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Rectangle 35"/>
          <p:cNvSpPr/>
          <p:nvPr/>
        </p:nvSpPr>
        <p:spPr>
          <a:xfrm>
            <a:off x="7639739" y="400196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7639740" y="3015568"/>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7639740" y="2071947"/>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9625285" y="3989153"/>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9626693" y="303054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9625286" y="2071946"/>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632513" y="2056665"/>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8632513" y="3015568"/>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8632513" y="4001969"/>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p:cNvSpPr txBox="1"/>
          <p:nvPr/>
        </p:nvSpPr>
        <p:spPr>
          <a:xfrm>
            <a:off x="2054176" y="1599029"/>
            <a:ext cx="3268844" cy="400110"/>
          </a:xfrm>
          <a:prstGeom prst="rect">
            <a:avLst/>
          </a:prstGeom>
          <a:noFill/>
        </p:spPr>
        <p:txBody>
          <a:bodyPr wrap="none" rtlCol="0">
            <a:spAutoFit/>
          </a:bodyPr>
          <a:lstStyle/>
          <a:p>
            <a:r>
              <a:rPr lang="en-US" sz="2000" dirty="0"/>
              <a:t>ground truth (high-res) image</a:t>
            </a:r>
            <a:endParaRPr lang="en-GB" sz="2000" dirty="0"/>
          </a:p>
        </p:txBody>
      </p:sp>
      <p:sp>
        <p:nvSpPr>
          <p:cNvPr id="56" name="TextBox 55"/>
          <p:cNvSpPr txBox="1"/>
          <p:nvPr/>
        </p:nvSpPr>
        <p:spPr>
          <a:xfrm>
            <a:off x="5644100" y="3225409"/>
            <a:ext cx="1027845" cy="369332"/>
          </a:xfrm>
          <a:prstGeom prst="rect">
            <a:avLst/>
          </a:prstGeom>
          <a:noFill/>
        </p:spPr>
        <p:txBody>
          <a:bodyPr wrap="none" rtlCol="0">
            <a:spAutoFit/>
          </a:bodyPr>
          <a:lstStyle/>
          <a:p>
            <a:r>
              <a:rPr lang="en-US" dirty="0"/>
              <a:t>sampling</a:t>
            </a:r>
            <a:endParaRPr lang="en-GB" dirty="0"/>
          </a:p>
        </p:txBody>
      </p:sp>
      <p:cxnSp>
        <p:nvCxnSpPr>
          <p:cNvPr id="4" name="Straight Connector 3"/>
          <p:cNvCxnSpPr>
            <a:stCxn id="56" idx="1"/>
          </p:cNvCxnSpPr>
          <p:nvPr/>
        </p:nvCxnSpPr>
        <p:spPr>
          <a:xfrm flipH="1" flipV="1">
            <a:off x="4644732" y="3408202"/>
            <a:ext cx="999368" cy="187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9694633" y="3209298"/>
            <a:ext cx="674993" cy="400110"/>
          </a:xfrm>
          <a:prstGeom prst="rect">
            <a:avLst/>
          </a:prstGeom>
          <a:noFill/>
        </p:spPr>
        <p:txBody>
          <a:bodyPr wrap="none" rtlCol="0">
            <a:spAutoFit/>
          </a:bodyPr>
          <a:lstStyle/>
          <a:p>
            <a:r>
              <a:rPr lang="en-US" sz="2000" dirty="0"/>
              <a:t>copy</a:t>
            </a:r>
            <a:endParaRPr lang="en-GB" sz="2000" dirty="0"/>
          </a:p>
        </p:txBody>
      </p:sp>
      <p:cxnSp>
        <p:nvCxnSpPr>
          <p:cNvPr id="60" name="Straight Connector 59"/>
          <p:cNvCxnSpPr>
            <a:stCxn id="59" idx="1"/>
            <a:endCxn id="56" idx="3"/>
          </p:cNvCxnSpPr>
          <p:nvPr/>
        </p:nvCxnSpPr>
        <p:spPr>
          <a:xfrm flipH="1">
            <a:off x="6671945" y="3409353"/>
            <a:ext cx="3022688" cy="722"/>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72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Naïve method: when sampling is increased</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sp>
        <p:nvSpPr>
          <p:cNvPr id="180" name="TextBox 179"/>
          <p:cNvSpPr txBox="1"/>
          <p:nvPr/>
        </p:nvSpPr>
        <p:spPr>
          <a:xfrm>
            <a:off x="2054176" y="1599029"/>
            <a:ext cx="3268844" cy="400110"/>
          </a:xfrm>
          <a:prstGeom prst="rect">
            <a:avLst/>
          </a:prstGeom>
          <a:noFill/>
        </p:spPr>
        <p:txBody>
          <a:bodyPr wrap="none" rtlCol="0">
            <a:spAutoFit/>
          </a:bodyPr>
          <a:lstStyle/>
          <a:p>
            <a:r>
              <a:rPr lang="en-US" sz="2000" dirty="0"/>
              <a:t>ground truth (high-res) image</a:t>
            </a:r>
            <a:endParaRPr lang="en-GB" sz="2000" dirty="0"/>
          </a:p>
        </p:txBody>
      </p:sp>
      <p:sp>
        <p:nvSpPr>
          <p:cNvPr id="181" name="TextBox 180"/>
          <p:cNvSpPr txBox="1"/>
          <p:nvPr/>
        </p:nvSpPr>
        <p:spPr>
          <a:xfrm>
            <a:off x="7259414" y="1542089"/>
            <a:ext cx="3696525" cy="400110"/>
          </a:xfrm>
          <a:prstGeom prst="rect">
            <a:avLst/>
          </a:prstGeom>
          <a:noFill/>
        </p:spPr>
        <p:txBody>
          <a:bodyPr wrap="none" rtlCol="0">
            <a:spAutoFit/>
          </a:bodyPr>
          <a:lstStyle/>
          <a:p>
            <a:r>
              <a:rPr lang="en-US" sz="2000" dirty="0"/>
              <a:t>reconstruct on (low-res) pixel grid</a:t>
            </a:r>
            <a:endParaRPr lang="en-GB" sz="2000" dirty="0"/>
          </a:p>
        </p:txBody>
      </p:sp>
      <p:grpSp>
        <p:nvGrpSpPr>
          <p:cNvPr id="26" name="Group 25"/>
          <p:cNvGrpSpPr/>
          <p:nvPr/>
        </p:nvGrpSpPr>
        <p:grpSpPr>
          <a:xfrm>
            <a:off x="2453206" y="2387672"/>
            <a:ext cx="2211260" cy="2150948"/>
            <a:chOff x="4840768" y="2870152"/>
            <a:chExt cx="1552284" cy="1509946"/>
          </a:xfrm>
          <a:solidFill>
            <a:schemeClr val="bg1"/>
          </a:solidFill>
        </p:grpSpPr>
        <p:sp>
          <p:nvSpPr>
            <p:cNvPr id="27" name="Oval 26"/>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Rectangle 35"/>
          <p:cNvSpPr/>
          <p:nvPr/>
        </p:nvSpPr>
        <p:spPr>
          <a:xfrm>
            <a:off x="7639741" y="400196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7639740" y="3015568"/>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7639740" y="2071947"/>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9625285" y="3989153"/>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9626693" y="303054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9625286" y="2071946"/>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632513" y="2056665"/>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8632513" y="3015568"/>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8632513" y="4001969"/>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1186744" y="1497314"/>
            <a:ext cx="10167056" cy="4151543"/>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218" name="Picture 2" descr="http://www.reedbeta.com/blog/wp-content/uploads/2014/11/aa-1spp-cen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4961" y="1461900"/>
            <a:ext cx="4313976" cy="4313978"/>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flipV="1">
            <a:off x="6871982" y="1858004"/>
            <a:ext cx="1190520" cy="486130"/>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p:cNvSpPr txBox="1"/>
          <p:nvPr/>
        </p:nvSpPr>
        <p:spPr>
          <a:xfrm>
            <a:off x="6831491" y="1808528"/>
            <a:ext cx="1271502" cy="523220"/>
          </a:xfrm>
          <a:prstGeom prst="rect">
            <a:avLst/>
          </a:prstGeom>
          <a:noFill/>
          <a:effectLst>
            <a:outerShdw blurRad="50800" dist="38100" dir="18900000" algn="bl" rotWithShape="0">
              <a:prstClr val="black">
                <a:alpha val="40000"/>
              </a:prstClr>
            </a:outerShdw>
          </a:effectLst>
        </p:spPr>
        <p:txBody>
          <a:bodyPr wrap="none" rtlCol="0">
            <a:spAutoFit/>
          </a:bodyPr>
          <a:lstStyle/>
          <a:p>
            <a:r>
              <a:rPr lang="en-US" sz="2800" dirty="0">
                <a:solidFill>
                  <a:srgbClr val="FFFF00"/>
                </a:solidFill>
              </a:rPr>
              <a:t>aliasing</a:t>
            </a:r>
            <a:endParaRPr lang="en-GB" sz="2800" dirty="0">
              <a:solidFill>
                <a:srgbClr val="FFFF00"/>
              </a:solidFill>
            </a:endParaRPr>
          </a:p>
        </p:txBody>
      </p:sp>
    </p:spTree>
    <p:extLst>
      <p:ext uri="{BB962C8B-B14F-4D97-AF65-F5344CB8AC3E}">
        <p14:creationId xmlns:p14="http://schemas.microsoft.com/office/powerpoint/2010/main" val="1132493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Antialiasing: assuming `square’ pixels</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7639741" y="4001969"/>
            <a:ext cx="858701" cy="799109"/>
          </a:xfrm>
          <a:prstGeom prst="rect">
            <a:avLst/>
          </a:prstGeom>
          <a:solidFill>
            <a:schemeClr val="bg1">
              <a:lumMod val="75000"/>
              <a:lumOff val="2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639740" y="3015568"/>
            <a:ext cx="858701" cy="799109"/>
          </a:xfrm>
          <a:prstGeom prst="rect">
            <a:avLst/>
          </a:prstGeom>
          <a:solidFill>
            <a:schemeClr val="tx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7639740" y="2071947"/>
            <a:ext cx="858701" cy="799109"/>
          </a:xfrm>
          <a:prstGeom prst="rect">
            <a:avLst/>
          </a:prstGeom>
          <a:solidFill>
            <a:schemeClr val="tx1">
              <a:lumMod val="8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9625285" y="3989153"/>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9626693" y="303054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9625286" y="2071946"/>
            <a:ext cx="858701" cy="799109"/>
          </a:xfrm>
          <a:prstGeom prst="rect">
            <a:avLst/>
          </a:prstGeom>
          <a:solidFill>
            <a:schemeClr val="bg1">
              <a:lumMod val="65000"/>
              <a:lumOff val="3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8632513" y="2056665"/>
            <a:ext cx="858701" cy="799109"/>
          </a:xfrm>
          <a:prstGeom prst="rect">
            <a:avLst/>
          </a:prstGeom>
          <a:solidFill>
            <a:schemeClr val="tx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8632513" y="3015568"/>
            <a:ext cx="858701" cy="799109"/>
          </a:xfrm>
          <a:prstGeom prst="rect">
            <a:avLst/>
          </a:prstGeom>
          <a:solidFill>
            <a:schemeClr val="tx1">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8632513" y="400196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6" name="TextBox 185"/>
          <p:cNvSpPr txBox="1"/>
          <p:nvPr/>
        </p:nvSpPr>
        <p:spPr>
          <a:xfrm>
            <a:off x="5453794" y="3225406"/>
            <a:ext cx="1745991" cy="400110"/>
          </a:xfrm>
          <a:prstGeom prst="rect">
            <a:avLst/>
          </a:prstGeom>
          <a:noFill/>
        </p:spPr>
        <p:txBody>
          <a:bodyPr wrap="none" rtlCol="0">
            <a:spAutoFit/>
          </a:bodyPr>
          <a:lstStyle/>
          <a:p>
            <a:r>
              <a:rPr lang="en-US" sz="2000" dirty="0"/>
              <a:t>multi-sampling</a:t>
            </a:r>
            <a:endParaRPr lang="en-GB" sz="2000" dirty="0"/>
          </a:p>
        </p:txBody>
      </p:sp>
      <p:cxnSp>
        <p:nvCxnSpPr>
          <p:cNvPr id="187" name="Straight Connector 186"/>
          <p:cNvCxnSpPr>
            <a:stCxn id="186" idx="1"/>
          </p:cNvCxnSpPr>
          <p:nvPr/>
        </p:nvCxnSpPr>
        <p:spPr>
          <a:xfrm flipH="1">
            <a:off x="4616334" y="3425461"/>
            <a:ext cx="837460" cy="4417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86" idx="1"/>
            <a:endCxn id="111" idx="5"/>
          </p:cNvCxnSpPr>
          <p:nvPr/>
        </p:nvCxnSpPr>
        <p:spPr>
          <a:xfrm flipH="1">
            <a:off x="4994292" y="3425461"/>
            <a:ext cx="459502" cy="2798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86" idx="1"/>
            <a:endCxn id="105" idx="6"/>
          </p:cNvCxnSpPr>
          <p:nvPr/>
        </p:nvCxnSpPr>
        <p:spPr>
          <a:xfrm flipH="1" flipV="1">
            <a:off x="5014410" y="3183561"/>
            <a:ext cx="439384" cy="2419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9578591" y="3209298"/>
            <a:ext cx="999313" cy="400110"/>
          </a:xfrm>
          <a:prstGeom prst="rect">
            <a:avLst/>
          </a:prstGeom>
          <a:noFill/>
        </p:spPr>
        <p:txBody>
          <a:bodyPr wrap="none" rtlCol="0">
            <a:spAutoFit/>
          </a:bodyPr>
          <a:lstStyle/>
          <a:p>
            <a:r>
              <a:rPr lang="en-US" sz="2000" dirty="0"/>
              <a:t>average</a:t>
            </a:r>
            <a:endParaRPr lang="en-GB" sz="2000" dirty="0"/>
          </a:p>
        </p:txBody>
      </p:sp>
      <p:cxnSp>
        <p:nvCxnSpPr>
          <p:cNvPr id="192" name="Straight Connector 191"/>
          <p:cNvCxnSpPr>
            <a:stCxn id="190" idx="1"/>
            <a:endCxn id="186" idx="3"/>
          </p:cNvCxnSpPr>
          <p:nvPr/>
        </p:nvCxnSpPr>
        <p:spPr>
          <a:xfrm flipH="1">
            <a:off x="7199785" y="3409353"/>
            <a:ext cx="2378806" cy="16108"/>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743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Antialiasing is costly due to multi-sampling</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7639741" y="4001969"/>
            <a:ext cx="858701" cy="799109"/>
          </a:xfrm>
          <a:prstGeom prst="rect">
            <a:avLst/>
          </a:prstGeom>
          <a:solidFill>
            <a:schemeClr val="bg1">
              <a:lumMod val="75000"/>
              <a:lumOff val="2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639740" y="3015568"/>
            <a:ext cx="858701" cy="799109"/>
          </a:xfrm>
          <a:prstGeom prst="rect">
            <a:avLst/>
          </a:prstGeom>
          <a:solidFill>
            <a:schemeClr val="tx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7639740" y="2071947"/>
            <a:ext cx="858701" cy="799109"/>
          </a:xfrm>
          <a:prstGeom prst="rect">
            <a:avLst/>
          </a:prstGeom>
          <a:solidFill>
            <a:schemeClr val="tx1">
              <a:lumMod val="8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9625285" y="3989153"/>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9626693" y="303054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9625286" y="2071946"/>
            <a:ext cx="858701" cy="799109"/>
          </a:xfrm>
          <a:prstGeom prst="rect">
            <a:avLst/>
          </a:prstGeom>
          <a:solidFill>
            <a:schemeClr val="bg1">
              <a:lumMod val="65000"/>
              <a:lumOff val="3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8632513" y="2056665"/>
            <a:ext cx="858701" cy="799109"/>
          </a:xfrm>
          <a:prstGeom prst="rect">
            <a:avLst/>
          </a:prstGeom>
          <a:solidFill>
            <a:schemeClr val="tx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8632513" y="3015568"/>
            <a:ext cx="858701" cy="799109"/>
          </a:xfrm>
          <a:prstGeom prst="rect">
            <a:avLst/>
          </a:prstGeom>
          <a:solidFill>
            <a:schemeClr val="tx1">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8632513" y="400196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0" name="Rectangle 169"/>
          <p:cNvSpPr/>
          <p:nvPr/>
        </p:nvSpPr>
        <p:spPr>
          <a:xfrm>
            <a:off x="1186744" y="1497314"/>
            <a:ext cx="10167056" cy="4151543"/>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1" name="Picture 2" descr="http://www.reedbeta.com/blog/wp-content/uploads/2014/11/ref-1Mspp-lanczos-2.0p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129" y="1461900"/>
            <a:ext cx="4320329" cy="432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25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Antialiasing using general reconstruction filter</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7639741" y="4001969"/>
            <a:ext cx="858701" cy="799109"/>
          </a:xfrm>
          <a:prstGeom prst="rect">
            <a:avLst/>
          </a:prstGeom>
          <a:solidFill>
            <a:schemeClr val="bg1">
              <a:lumMod val="75000"/>
              <a:lumOff val="2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639740" y="3015568"/>
            <a:ext cx="858701" cy="799109"/>
          </a:xfrm>
          <a:prstGeom prst="rect">
            <a:avLst/>
          </a:prstGeom>
          <a:solidFill>
            <a:schemeClr val="tx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7639740" y="2071947"/>
            <a:ext cx="858701" cy="799109"/>
          </a:xfrm>
          <a:prstGeom prst="rect">
            <a:avLst/>
          </a:prstGeom>
          <a:solidFill>
            <a:schemeClr val="tx1">
              <a:lumMod val="8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9625285" y="3989153"/>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9626693" y="303054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9625286" y="2071946"/>
            <a:ext cx="858701" cy="799109"/>
          </a:xfrm>
          <a:prstGeom prst="rect">
            <a:avLst/>
          </a:prstGeom>
          <a:solidFill>
            <a:schemeClr val="bg1">
              <a:lumMod val="65000"/>
              <a:lumOff val="3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8632513" y="2056665"/>
            <a:ext cx="858701" cy="799109"/>
          </a:xfrm>
          <a:prstGeom prst="rect">
            <a:avLst/>
          </a:prstGeom>
          <a:solidFill>
            <a:schemeClr val="tx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8632513" y="3015568"/>
            <a:ext cx="858701" cy="799109"/>
          </a:xfrm>
          <a:prstGeom prst="rect">
            <a:avLst/>
          </a:prstGeom>
          <a:solidFill>
            <a:schemeClr val="tx1">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8632513" y="400196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6" name="TextBox 185"/>
          <p:cNvSpPr txBox="1"/>
          <p:nvPr/>
        </p:nvSpPr>
        <p:spPr>
          <a:xfrm>
            <a:off x="5987580" y="3225406"/>
            <a:ext cx="1745991" cy="400110"/>
          </a:xfrm>
          <a:prstGeom prst="rect">
            <a:avLst/>
          </a:prstGeom>
          <a:noFill/>
        </p:spPr>
        <p:txBody>
          <a:bodyPr wrap="none" rtlCol="0">
            <a:spAutoFit/>
          </a:bodyPr>
          <a:lstStyle/>
          <a:p>
            <a:r>
              <a:rPr lang="en-US" sz="2000" dirty="0"/>
              <a:t>multi-sampling</a:t>
            </a:r>
            <a:endParaRPr lang="en-GB" sz="2000" dirty="0"/>
          </a:p>
        </p:txBody>
      </p:sp>
      <p:cxnSp>
        <p:nvCxnSpPr>
          <p:cNvPr id="187" name="Straight Connector 186"/>
          <p:cNvCxnSpPr>
            <a:stCxn id="186" idx="1"/>
          </p:cNvCxnSpPr>
          <p:nvPr/>
        </p:nvCxnSpPr>
        <p:spPr>
          <a:xfrm flipH="1">
            <a:off x="5150120" y="3425461"/>
            <a:ext cx="837460" cy="4417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86" idx="1"/>
            <a:endCxn id="111" idx="5"/>
          </p:cNvCxnSpPr>
          <p:nvPr/>
        </p:nvCxnSpPr>
        <p:spPr>
          <a:xfrm flipH="1">
            <a:off x="4994292" y="3425461"/>
            <a:ext cx="993288" cy="2798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86" idx="1"/>
            <a:endCxn id="105" idx="6"/>
          </p:cNvCxnSpPr>
          <p:nvPr/>
        </p:nvCxnSpPr>
        <p:spPr>
          <a:xfrm flipH="1" flipV="1">
            <a:off x="5014410" y="3183561"/>
            <a:ext cx="973170" cy="2419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9578591" y="3125754"/>
            <a:ext cx="957826" cy="584775"/>
          </a:xfrm>
          <a:prstGeom prst="rect">
            <a:avLst/>
          </a:prstGeom>
          <a:noFill/>
        </p:spPr>
        <p:txBody>
          <a:bodyPr wrap="none" rtlCol="0">
            <a:spAutoFit/>
          </a:bodyPr>
          <a:lstStyle/>
          <a:p>
            <a:r>
              <a:rPr lang="en-US" sz="1600" dirty="0"/>
              <a:t>weighted</a:t>
            </a:r>
          </a:p>
          <a:p>
            <a:r>
              <a:rPr lang="en-US" sz="1600" dirty="0"/>
              <a:t>average</a:t>
            </a:r>
            <a:endParaRPr lang="en-GB" sz="1600" dirty="0"/>
          </a:p>
        </p:txBody>
      </p:sp>
      <p:cxnSp>
        <p:nvCxnSpPr>
          <p:cNvPr id="192" name="Straight Connector 191"/>
          <p:cNvCxnSpPr/>
          <p:nvPr/>
        </p:nvCxnSpPr>
        <p:spPr>
          <a:xfrm flipH="1">
            <a:off x="7733571" y="3418142"/>
            <a:ext cx="1845020" cy="7319"/>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234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This course …</a:t>
            </a:r>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4291322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Picture 16" descr="Image result for wood tex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7191" y="4136789"/>
            <a:ext cx="1373174" cy="913785"/>
          </a:xfrm>
          <a:prstGeom prst="rect">
            <a:avLst/>
          </a:prstGeom>
          <a:noFill/>
          <a:scene3d>
            <a:camera prst="isometricOffAxis2Top"/>
            <a:lightRig rig="threePt" dir="t"/>
          </a:scene3d>
          <a:sp3d>
            <a:bevelT/>
          </a:sp3d>
          <a:extLst>
            <a:ext uri="{909E8E84-426E-40DD-AFC4-6F175D3DCCD1}">
              <a14:hiddenFill xmlns:a14="http://schemas.microsoft.com/office/drawing/2010/main">
                <a:solidFill>
                  <a:srgbClr val="FFFFFF"/>
                </a:solidFill>
              </a14:hiddenFill>
            </a:ext>
          </a:extLst>
        </p:spPr>
      </p:pic>
      <p:pic>
        <p:nvPicPr>
          <p:cNvPr id="183" name="Picture 10" descr="https://s-media-cache-ak0.pinimg.com/236x/6a/09/42/6a0942c935740f21fca9800f4d871a3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4492" y="2190829"/>
            <a:ext cx="715812" cy="1367930"/>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http://www.photl.com/images/photos/2008/11/19/0505/wm75316t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8964" y="2923800"/>
            <a:ext cx="1303851" cy="8692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Rendering: Reconstructing integrals</a:t>
            </a:r>
          </a:p>
        </p:txBody>
      </p:sp>
      <p:grpSp>
        <p:nvGrpSpPr>
          <p:cNvPr id="3" name="Group 2"/>
          <p:cNvGrpSpPr/>
          <p:nvPr/>
        </p:nvGrpSpPr>
        <p:grpSpPr>
          <a:xfrm>
            <a:off x="2119977" y="1945202"/>
            <a:ext cx="4225181" cy="4113428"/>
            <a:chOff x="1560387" y="1473144"/>
            <a:chExt cx="4225181" cy="4113428"/>
          </a:xfrm>
          <a:scene3d>
            <a:camera prst="isometricLeftDown"/>
            <a:lightRig rig="threePt" dir="t"/>
          </a:scene3d>
        </p:grpSpPr>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170" name="Straight Connector 169"/>
          <p:cNvCxnSpPr/>
          <p:nvPr/>
        </p:nvCxnSpPr>
        <p:spPr>
          <a:xfrm flipH="1">
            <a:off x="1921105" y="3503885"/>
            <a:ext cx="2953389" cy="1988518"/>
          </a:xfrm>
          <a:prstGeom prst="line">
            <a:avLst/>
          </a:prstGeom>
          <a:ln w="57150" cap="rnd">
            <a:headEnd type="none" w="sm" len="lg"/>
            <a:tailEnd type="stealth"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H="1" flipV="1">
            <a:off x="5987863" y="2748769"/>
            <a:ext cx="1662094" cy="321101"/>
          </a:xfrm>
          <a:prstGeom prst="line">
            <a:avLst/>
          </a:prstGeom>
          <a:ln w="57150" cap="rnd">
            <a:solidFill>
              <a:schemeClr val="accent2"/>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H="1">
            <a:off x="7649957" y="2141009"/>
            <a:ext cx="812284" cy="936333"/>
          </a:xfrm>
          <a:prstGeom prst="line">
            <a:avLst/>
          </a:prstGeom>
          <a:ln w="57150" cap="rnd">
            <a:solidFill>
              <a:schemeClr val="accent2"/>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H="1" flipV="1">
            <a:off x="5960404" y="2761092"/>
            <a:ext cx="2093374" cy="1832590"/>
          </a:xfrm>
          <a:prstGeom prst="line">
            <a:avLst/>
          </a:prstGeom>
          <a:ln w="57150" cap="rnd">
            <a:solidFill>
              <a:srgbClr val="7030A0"/>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a:off x="8058419" y="2311117"/>
            <a:ext cx="592079" cy="2312763"/>
          </a:xfrm>
          <a:prstGeom prst="line">
            <a:avLst/>
          </a:prstGeom>
          <a:ln w="57150" cap="rnd">
            <a:solidFill>
              <a:srgbClr val="7030A0"/>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pic>
        <p:nvPicPr>
          <p:cNvPr id="182" name="Picture 6" descr="http://icspm.com/wp-content/uploads/2015/09/LuzMundo.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0800000">
            <a:off x="8412500" y="1517772"/>
            <a:ext cx="483962" cy="723666"/>
          </a:xfrm>
          <a:prstGeom prst="rect">
            <a:avLst/>
          </a:prstGeom>
          <a:noFill/>
          <a:extLst>
            <a:ext uri="{909E8E84-426E-40DD-AFC4-6F175D3DCCD1}">
              <a14:hiddenFill xmlns:a14="http://schemas.microsoft.com/office/drawing/2010/main">
                <a:solidFill>
                  <a:srgbClr val="FFFFFF"/>
                </a:solidFill>
              </a14:hiddenFill>
            </a:ext>
          </a:extLst>
        </p:spPr>
      </p:pic>
      <p:cxnSp>
        <p:nvCxnSpPr>
          <p:cNvPr id="185" name="Straight Connector 184"/>
          <p:cNvCxnSpPr/>
          <p:nvPr/>
        </p:nvCxnSpPr>
        <p:spPr>
          <a:xfrm flipH="1">
            <a:off x="5955763" y="1951828"/>
            <a:ext cx="2393928" cy="809264"/>
          </a:xfrm>
          <a:prstGeom prst="line">
            <a:avLst/>
          </a:prstGeom>
          <a:ln w="57150" cap="rnd">
            <a:solidFill>
              <a:schemeClr val="accent4">
                <a:lumMod val="60000"/>
                <a:lumOff val="40000"/>
              </a:schemeClr>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sp>
        <p:nvSpPr>
          <p:cNvPr id="191" name="TextBox 190"/>
          <p:cNvSpPr txBox="1"/>
          <p:nvPr/>
        </p:nvSpPr>
        <p:spPr>
          <a:xfrm>
            <a:off x="421867" y="3236063"/>
            <a:ext cx="2064027" cy="707886"/>
          </a:xfrm>
          <a:prstGeom prst="rect">
            <a:avLst/>
          </a:prstGeom>
          <a:noFill/>
        </p:spPr>
        <p:txBody>
          <a:bodyPr wrap="none" rtlCol="0">
            <a:spAutoFit/>
          </a:bodyPr>
          <a:lstStyle/>
          <a:p>
            <a:r>
              <a:rPr lang="en-US" sz="2000" dirty="0"/>
              <a:t>multi-sampling</a:t>
            </a:r>
          </a:p>
          <a:p>
            <a:r>
              <a:rPr lang="en-US" sz="2000" dirty="0"/>
              <a:t>for reconstruction</a:t>
            </a:r>
            <a:endParaRPr lang="en-GB" sz="2000" dirty="0"/>
          </a:p>
        </p:txBody>
      </p:sp>
      <p:sp>
        <p:nvSpPr>
          <p:cNvPr id="193" name="TextBox 192"/>
          <p:cNvSpPr txBox="1"/>
          <p:nvPr/>
        </p:nvSpPr>
        <p:spPr>
          <a:xfrm>
            <a:off x="8630307" y="3128405"/>
            <a:ext cx="2992807" cy="1015663"/>
          </a:xfrm>
          <a:prstGeom prst="rect">
            <a:avLst/>
          </a:prstGeom>
          <a:noFill/>
        </p:spPr>
        <p:txBody>
          <a:bodyPr wrap="none" rtlCol="0">
            <a:spAutoFit/>
          </a:bodyPr>
          <a:lstStyle/>
          <a:p>
            <a:r>
              <a:rPr lang="en-US" sz="2000" dirty="0"/>
              <a:t>multi-path sampling</a:t>
            </a:r>
          </a:p>
          <a:p>
            <a:r>
              <a:rPr lang="en-US" sz="2000" dirty="0"/>
              <a:t>for integration</a:t>
            </a:r>
          </a:p>
          <a:p>
            <a:r>
              <a:rPr lang="en-US" sz="2000" dirty="0"/>
              <a:t>estimate per sampled pixel</a:t>
            </a:r>
            <a:endParaRPr lang="en-GB" sz="2000" dirty="0"/>
          </a:p>
        </p:txBody>
      </p:sp>
      <p:sp>
        <p:nvSpPr>
          <p:cNvPr id="194" name="TextBox 193"/>
          <p:cNvSpPr txBox="1"/>
          <p:nvPr/>
        </p:nvSpPr>
        <p:spPr>
          <a:xfrm>
            <a:off x="6879652" y="1872106"/>
            <a:ext cx="783676" cy="369332"/>
          </a:xfrm>
          <a:prstGeom prst="rect">
            <a:avLst/>
          </a:prstGeom>
          <a:noFill/>
        </p:spPr>
        <p:txBody>
          <a:bodyPr wrap="none" rtlCol="0">
            <a:spAutoFit/>
          </a:bodyPr>
          <a:lstStyle/>
          <a:p>
            <a:r>
              <a:rPr lang="en-US" dirty="0"/>
              <a:t>path 1</a:t>
            </a:r>
            <a:endParaRPr lang="en-GB" dirty="0"/>
          </a:p>
        </p:txBody>
      </p:sp>
      <p:sp>
        <p:nvSpPr>
          <p:cNvPr id="195" name="TextBox 194"/>
          <p:cNvSpPr txBox="1"/>
          <p:nvPr/>
        </p:nvSpPr>
        <p:spPr>
          <a:xfrm>
            <a:off x="7080175" y="2563637"/>
            <a:ext cx="783676" cy="369332"/>
          </a:xfrm>
          <a:prstGeom prst="rect">
            <a:avLst/>
          </a:prstGeom>
          <a:noFill/>
        </p:spPr>
        <p:txBody>
          <a:bodyPr wrap="none" rtlCol="0">
            <a:spAutoFit/>
          </a:bodyPr>
          <a:lstStyle/>
          <a:p>
            <a:r>
              <a:rPr lang="en-US" dirty="0"/>
              <a:t>path 2</a:t>
            </a:r>
            <a:endParaRPr lang="en-GB" dirty="0"/>
          </a:p>
        </p:txBody>
      </p:sp>
      <p:sp>
        <p:nvSpPr>
          <p:cNvPr id="196" name="TextBox 195"/>
          <p:cNvSpPr txBox="1"/>
          <p:nvPr/>
        </p:nvSpPr>
        <p:spPr>
          <a:xfrm>
            <a:off x="7478738" y="3794285"/>
            <a:ext cx="783676" cy="369332"/>
          </a:xfrm>
          <a:prstGeom prst="rect">
            <a:avLst/>
          </a:prstGeom>
          <a:noFill/>
        </p:spPr>
        <p:txBody>
          <a:bodyPr wrap="none" rtlCol="0">
            <a:spAutoFit/>
          </a:bodyPr>
          <a:lstStyle/>
          <a:p>
            <a:r>
              <a:rPr lang="en-US" dirty="0"/>
              <a:t>path 3</a:t>
            </a:r>
            <a:endParaRPr lang="en-GB" dirty="0"/>
          </a:p>
        </p:txBody>
      </p:sp>
      <p:cxnSp>
        <p:nvCxnSpPr>
          <p:cNvPr id="171" name="Straight Connector 170"/>
          <p:cNvCxnSpPr/>
          <p:nvPr/>
        </p:nvCxnSpPr>
        <p:spPr>
          <a:xfrm flipH="1">
            <a:off x="5178952" y="2755082"/>
            <a:ext cx="804270" cy="521925"/>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148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Function-space view: Sampling in path space</a:t>
            </a:r>
          </a:p>
        </p:txBody>
      </p:sp>
      <p:sp>
        <p:nvSpPr>
          <p:cNvPr id="11" name="Slide Number Placeholder 10"/>
          <p:cNvSpPr>
            <a:spLocks noGrp="1"/>
          </p:cNvSpPr>
          <p:nvPr>
            <p:ph type="sldNum" sz="quarter" idx="12"/>
          </p:nvPr>
        </p:nvSpPr>
        <p:spPr/>
        <p:txBody>
          <a:bodyPr/>
          <a:lstStyle/>
          <a:p>
            <a:fld id="{50DC014F-B254-430C-8246-BEE23660095E}" type="slidenum">
              <a:rPr lang="en-GB" smtClean="0"/>
              <a:t>21</a:t>
            </a:fld>
            <a:endParaRPr lang="en-GB"/>
          </a:p>
        </p:txBody>
      </p:sp>
      <p:sp>
        <p:nvSpPr>
          <p:cNvPr id="8" name="Cube 7"/>
          <p:cNvSpPr/>
          <p:nvPr/>
        </p:nvSpPr>
        <p:spPr>
          <a:xfrm>
            <a:off x="2449621" y="2935687"/>
            <a:ext cx="1725019" cy="159459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0" name="Picture 16" descr="Image result for wood tex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3630" y="2173789"/>
            <a:ext cx="1373174" cy="9137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icspm.com/wp-content/uploads/2015/09/LuzMundo.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11572" y="2579675"/>
            <a:ext cx="483962" cy="7236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img1.goodfon.su/wallpaper/big/6/22/fotoapparat-canon-eos-7d-ef-100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681" t="18312" b="9213"/>
          <a:stretch/>
        </p:blipFill>
        <p:spPr bwMode="auto">
          <a:xfrm rot="649728">
            <a:off x="8657967" y="4545293"/>
            <a:ext cx="1228748" cy="6814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s://s-media-cache-ak0.pinimg.com/236x/6a/09/42/6a0942c935740f21fca9800f4d871a3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75521" y="2522718"/>
            <a:ext cx="715812" cy="13679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www.photl.com/images/photos/2008/11/19/0505/wm75316t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29577" y="3778885"/>
            <a:ext cx="1303851" cy="86923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2967126" y="3665287"/>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21" name="Oval 20"/>
          <p:cNvSpPr/>
          <p:nvPr/>
        </p:nvSpPr>
        <p:spPr>
          <a:xfrm>
            <a:off x="3582103" y="3110203"/>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a:off x="3430637" y="4156703"/>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23" name="Freeform 22"/>
          <p:cNvSpPr/>
          <p:nvPr/>
        </p:nvSpPr>
        <p:spPr>
          <a:xfrm>
            <a:off x="6173136" y="2275131"/>
            <a:ext cx="2608564" cy="2284598"/>
          </a:xfrm>
          <a:custGeom>
            <a:avLst/>
            <a:gdLst>
              <a:gd name="connsiteX0" fmla="*/ 0 w 3607111"/>
              <a:gd name="connsiteY0" fmla="*/ 628299 h 3197595"/>
              <a:gd name="connsiteX1" fmla="*/ 2602954 w 3607111"/>
              <a:gd name="connsiteY1" fmla="*/ 0 h 3197595"/>
              <a:gd name="connsiteX2" fmla="*/ 1570748 w 3607111"/>
              <a:gd name="connsiteY2" fmla="*/ 1004157 h 3197595"/>
              <a:gd name="connsiteX3" fmla="*/ 3607111 w 3607111"/>
              <a:gd name="connsiteY3" fmla="*/ 3197595 h 3197595"/>
              <a:gd name="connsiteX0" fmla="*/ 0 w 3478085"/>
              <a:gd name="connsiteY0" fmla="*/ 628299 h 3046130"/>
              <a:gd name="connsiteX1" fmla="*/ 2602954 w 3478085"/>
              <a:gd name="connsiteY1" fmla="*/ 0 h 3046130"/>
              <a:gd name="connsiteX2" fmla="*/ 1570748 w 3478085"/>
              <a:gd name="connsiteY2" fmla="*/ 1004157 h 3046130"/>
              <a:gd name="connsiteX3" fmla="*/ 3478085 w 3478085"/>
              <a:gd name="connsiteY3" fmla="*/ 3046130 h 3046130"/>
            </a:gdLst>
            <a:ahLst/>
            <a:cxnLst>
              <a:cxn ang="0">
                <a:pos x="connsiteX0" y="connsiteY0"/>
              </a:cxn>
              <a:cxn ang="0">
                <a:pos x="connsiteX1" y="connsiteY1"/>
              </a:cxn>
              <a:cxn ang="0">
                <a:pos x="connsiteX2" y="connsiteY2"/>
              </a:cxn>
              <a:cxn ang="0">
                <a:pos x="connsiteX3" y="connsiteY3"/>
              </a:cxn>
            </a:cxnLst>
            <a:rect l="l" t="t" r="r" b="b"/>
            <a:pathLst>
              <a:path w="3478085" h="3046130">
                <a:moveTo>
                  <a:pt x="0" y="628299"/>
                </a:moveTo>
                <a:lnTo>
                  <a:pt x="2602954" y="0"/>
                </a:lnTo>
                <a:lnTo>
                  <a:pt x="1570748" y="1004157"/>
                </a:lnTo>
                <a:lnTo>
                  <a:pt x="3478085" y="3046130"/>
                </a:lnTo>
              </a:path>
            </a:pathLst>
          </a:custGeom>
          <a:ln w="28575">
            <a:headEnd type="none" w="med" len="med"/>
            <a:tailEnd type="arrow" w="med" len="med"/>
          </a:ln>
          <a:effectLst>
            <a:outerShdw blurRad="50800" dist="38100" dir="2700000" algn="tl" rotWithShape="0">
              <a:schemeClr val="tx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24" name="Freeform 23"/>
          <p:cNvSpPr/>
          <p:nvPr/>
        </p:nvSpPr>
        <p:spPr>
          <a:xfrm>
            <a:off x="6198380" y="2889406"/>
            <a:ext cx="2482344" cy="1741848"/>
          </a:xfrm>
          <a:custGeom>
            <a:avLst/>
            <a:gdLst>
              <a:gd name="connsiteX0" fmla="*/ 0 w 3522964"/>
              <a:gd name="connsiteY0" fmla="*/ 0 h 2535637"/>
              <a:gd name="connsiteX1" fmla="*/ 1116353 w 3522964"/>
              <a:gd name="connsiteY1" fmla="*/ 263661 h 2535637"/>
              <a:gd name="connsiteX2" fmla="*/ 112196 w 3522964"/>
              <a:gd name="connsiteY2" fmla="*/ 1576358 h 2535637"/>
              <a:gd name="connsiteX3" fmla="*/ 3522964 w 3522964"/>
              <a:gd name="connsiteY3" fmla="*/ 2535637 h 2535637"/>
              <a:gd name="connsiteX0" fmla="*/ 0 w 3522964"/>
              <a:gd name="connsiteY0" fmla="*/ 0 h 2535637"/>
              <a:gd name="connsiteX1" fmla="*/ 1116353 w 3522964"/>
              <a:gd name="connsiteY1" fmla="*/ 263661 h 2535637"/>
              <a:gd name="connsiteX2" fmla="*/ 409516 w 3522964"/>
              <a:gd name="connsiteY2" fmla="*/ 1531479 h 2535637"/>
              <a:gd name="connsiteX3" fmla="*/ 3522964 w 3522964"/>
              <a:gd name="connsiteY3" fmla="*/ 2535637 h 2535637"/>
              <a:gd name="connsiteX0" fmla="*/ 0 w 3528574"/>
              <a:gd name="connsiteY0" fmla="*/ 0 h 2412221"/>
              <a:gd name="connsiteX1" fmla="*/ 1116353 w 3528574"/>
              <a:gd name="connsiteY1" fmla="*/ 263661 h 2412221"/>
              <a:gd name="connsiteX2" fmla="*/ 409516 w 3528574"/>
              <a:gd name="connsiteY2" fmla="*/ 1531479 h 2412221"/>
              <a:gd name="connsiteX3" fmla="*/ 3528574 w 3528574"/>
              <a:gd name="connsiteY3" fmla="*/ 2412221 h 2412221"/>
              <a:gd name="connsiteX0" fmla="*/ 0 w 3309792"/>
              <a:gd name="connsiteY0" fmla="*/ 0 h 2322464"/>
              <a:gd name="connsiteX1" fmla="*/ 1116353 w 3309792"/>
              <a:gd name="connsiteY1" fmla="*/ 263661 h 2322464"/>
              <a:gd name="connsiteX2" fmla="*/ 409516 w 3309792"/>
              <a:gd name="connsiteY2" fmla="*/ 1531479 h 2322464"/>
              <a:gd name="connsiteX3" fmla="*/ 3309792 w 3309792"/>
              <a:gd name="connsiteY3" fmla="*/ 2322464 h 2322464"/>
            </a:gdLst>
            <a:ahLst/>
            <a:cxnLst>
              <a:cxn ang="0">
                <a:pos x="connsiteX0" y="connsiteY0"/>
              </a:cxn>
              <a:cxn ang="0">
                <a:pos x="connsiteX1" y="connsiteY1"/>
              </a:cxn>
              <a:cxn ang="0">
                <a:pos x="connsiteX2" y="connsiteY2"/>
              </a:cxn>
              <a:cxn ang="0">
                <a:pos x="connsiteX3" y="connsiteY3"/>
              </a:cxn>
            </a:cxnLst>
            <a:rect l="l" t="t" r="r" b="b"/>
            <a:pathLst>
              <a:path w="3309792" h="2322464">
                <a:moveTo>
                  <a:pt x="0" y="0"/>
                </a:moveTo>
                <a:lnTo>
                  <a:pt x="1116353" y="263661"/>
                </a:lnTo>
                <a:lnTo>
                  <a:pt x="409516" y="1531479"/>
                </a:lnTo>
                <a:lnTo>
                  <a:pt x="3309792" y="2322464"/>
                </a:lnTo>
              </a:path>
            </a:pathLst>
          </a:custGeom>
          <a:ln w="28575">
            <a:headEnd type="none" w="med" len="med"/>
            <a:tailEnd type="arrow" w="med" len="med"/>
          </a:ln>
          <a:effectLst>
            <a:outerShdw blurRad="50800" dist="38100" dir="2700000" algn="tl" rotWithShape="0">
              <a:schemeClr val="tx1">
                <a:alpha val="40000"/>
              </a:schemeClr>
            </a:outerShdw>
          </a:effectLst>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sz="1350"/>
          </a:p>
        </p:txBody>
      </p:sp>
      <p:sp>
        <p:nvSpPr>
          <p:cNvPr id="26" name="Freeform 25"/>
          <p:cNvSpPr/>
          <p:nvPr/>
        </p:nvSpPr>
        <p:spPr>
          <a:xfrm>
            <a:off x="6135270" y="2969347"/>
            <a:ext cx="2473929" cy="1771299"/>
          </a:xfrm>
          <a:custGeom>
            <a:avLst/>
            <a:gdLst>
              <a:gd name="connsiteX0" fmla="*/ 0 w 3618332"/>
              <a:gd name="connsiteY0" fmla="*/ 0 h 2384171"/>
              <a:gd name="connsiteX1" fmla="*/ 460005 w 3618332"/>
              <a:gd name="connsiteY1" fmla="*/ 1733433 h 2384171"/>
              <a:gd name="connsiteX2" fmla="*/ 3618332 w 3618332"/>
              <a:gd name="connsiteY2" fmla="*/ 2384171 h 2384171"/>
              <a:gd name="connsiteX0" fmla="*/ 0 w 3298572"/>
              <a:gd name="connsiteY0" fmla="*/ 0 h 2361732"/>
              <a:gd name="connsiteX1" fmla="*/ 460005 w 3298572"/>
              <a:gd name="connsiteY1" fmla="*/ 1733433 h 2361732"/>
              <a:gd name="connsiteX2" fmla="*/ 3298572 w 3298572"/>
              <a:gd name="connsiteY2" fmla="*/ 2361732 h 2361732"/>
            </a:gdLst>
            <a:ahLst/>
            <a:cxnLst>
              <a:cxn ang="0">
                <a:pos x="connsiteX0" y="connsiteY0"/>
              </a:cxn>
              <a:cxn ang="0">
                <a:pos x="connsiteX1" y="connsiteY1"/>
              </a:cxn>
              <a:cxn ang="0">
                <a:pos x="connsiteX2" y="connsiteY2"/>
              </a:cxn>
            </a:cxnLst>
            <a:rect l="l" t="t" r="r" b="b"/>
            <a:pathLst>
              <a:path w="3298572" h="2361732">
                <a:moveTo>
                  <a:pt x="0" y="0"/>
                </a:moveTo>
                <a:lnTo>
                  <a:pt x="460005" y="1733433"/>
                </a:lnTo>
                <a:lnTo>
                  <a:pt x="3298572" y="2361732"/>
                </a:lnTo>
              </a:path>
            </a:pathLst>
          </a:custGeom>
          <a:ln w="28575">
            <a:headEnd type="none" w="med" len="med"/>
            <a:tailEnd type="arrow" w="med" len="med"/>
          </a:ln>
          <a:effectLst>
            <a:outerShdw blurRad="50800" dist="38100" dir="2700000" algn="tl" rotWithShape="0">
              <a:schemeClr val="tx1">
                <a:alpha val="40000"/>
              </a:scheme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sz="1350"/>
          </a:p>
        </p:txBody>
      </p:sp>
      <p:sp>
        <p:nvSpPr>
          <p:cNvPr id="27" name="TextBox 26"/>
          <p:cNvSpPr txBox="1"/>
          <p:nvPr/>
        </p:nvSpPr>
        <p:spPr>
          <a:xfrm>
            <a:off x="1772977" y="4553360"/>
            <a:ext cx="2860911" cy="400110"/>
          </a:xfrm>
          <a:prstGeom prst="rect">
            <a:avLst/>
          </a:prstGeom>
          <a:noFill/>
        </p:spPr>
        <p:txBody>
          <a:bodyPr wrap="none" rtlCol="0">
            <a:spAutoFit/>
          </a:bodyPr>
          <a:lstStyle/>
          <a:p>
            <a:r>
              <a:rPr lang="en-US" sz="2000" dirty="0"/>
              <a:t>n-dimensional path space</a:t>
            </a:r>
            <a:endParaRPr lang="en-GB" sz="2000" dirty="0"/>
          </a:p>
        </p:txBody>
      </p:sp>
      <p:sp>
        <p:nvSpPr>
          <p:cNvPr id="28" name="TextBox 27"/>
          <p:cNvSpPr txBox="1"/>
          <p:nvPr/>
        </p:nvSpPr>
        <p:spPr>
          <a:xfrm>
            <a:off x="5810482" y="2383530"/>
            <a:ext cx="494046" cy="300082"/>
          </a:xfrm>
          <a:prstGeom prst="rect">
            <a:avLst/>
          </a:prstGeom>
          <a:noFill/>
        </p:spPr>
        <p:txBody>
          <a:bodyPr wrap="none" rtlCol="0">
            <a:spAutoFit/>
          </a:bodyPr>
          <a:lstStyle/>
          <a:p>
            <a:r>
              <a:rPr lang="en-US" sz="1350" dirty="0"/>
              <a:t>light</a:t>
            </a:r>
            <a:endParaRPr lang="en-GB" sz="1350" dirty="0"/>
          </a:p>
        </p:txBody>
      </p:sp>
      <p:sp>
        <p:nvSpPr>
          <p:cNvPr id="30" name="TextBox 29"/>
          <p:cNvSpPr txBox="1"/>
          <p:nvPr/>
        </p:nvSpPr>
        <p:spPr>
          <a:xfrm>
            <a:off x="8915818" y="4253278"/>
            <a:ext cx="705514" cy="300082"/>
          </a:xfrm>
          <a:prstGeom prst="rect">
            <a:avLst/>
          </a:prstGeom>
          <a:noFill/>
        </p:spPr>
        <p:txBody>
          <a:bodyPr wrap="none" rtlCol="0">
            <a:spAutoFit/>
          </a:bodyPr>
          <a:lstStyle/>
          <a:p>
            <a:r>
              <a:rPr lang="en-US" sz="1350" dirty="0"/>
              <a:t>camera</a:t>
            </a:r>
            <a:endParaRPr lang="en-GB" sz="1350" dirty="0"/>
          </a:p>
        </p:txBody>
      </p:sp>
      <p:sp>
        <p:nvSpPr>
          <p:cNvPr id="31" name="TextBox 30"/>
          <p:cNvSpPr txBox="1"/>
          <p:nvPr/>
        </p:nvSpPr>
        <p:spPr>
          <a:xfrm>
            <a:off x="7310273" y="3966085"/>
            <a:ext cx="922047" cy="300082"/>
          </a:xfrm>
          <a:prstGeom prst="rect">
            <a:avLst/>
          </a:prstGeom>
          <a:noFill/>
        </p:spPr>
        <p:txBody>
          <a:bodyPr wrap="none" rtlCol="0">
            <a:spAutoFit/>
          </a:bodyPr>
          <a:lstStyle/>
          <a:p>
            <a:r>
              <a:rPr lang="en-US" sz="1350" dirty="0"/>
              <a:t>light paths</a:t>
            </a:r>
            <a:endParaRPr lang="en-GB" sz="1350" dirty="0"/>
          </a:p>
        </p:txBody>
      </p:sp>
      <p:sp>
        <p:nvSpPr>
          <p:cNvPr id="33" name="TextBox 32"/>
          <p:cNvSpPr txBox="1"/>
          <p:nvPr/>
        </p:nvSpPr>
        <p:spPr>
          <a:xfrm>
            <a:off x="1282298" y="2140543"/>
            <a:ext cx="4033733" cy="707886"/>
          </a:xfrm>
          <a:prstGeom prst="rect">
            <a:avLst/>
          </a:prstGeom>
          <a:noFill/>
        </p:spPr>
        <p:txBody>
          <a:bodyPr wrap="none" rtlCol="0">
            <a:spAutoFit/>
          </a:bodyPr>
          <a:lstStyle/>
          <a:p>
            <a:r>
              <a:rPr lang="en-US" sz="2000" dirty="0"/>
              <a:t>each sample represents a path</a:t>
            </a:r>
          </a:p>
          <a:p>
            <a:r>
              <a:rPr lang="en-US" sz="2000" dirty="0"/>
              <a:t>and has an associated radiance value</a:t>
            </a:r>
            <a:endParaRPr lang="en-GB" sz="2000" dirty="0"/>
          </a:p>
        </p:txBody>
      </p:sp>
    </p:spTree>
    <p:extLst>
      <p:ext uri="{BB962C8B-B14F-4D97-AF65-F5344CB8AC3E}">
        <p14:creationId xmlns:p14="http://schemas.microsoft.com/office/powerpoint/2010/main" val="41954592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4900447" y="2306756"/>
            <a:ext cx="2780249" cy="2506078"/>
            <a:chOff x="4501928" y="1932674"/>
            <a:chExt cx="3706998" cy="3341437"/>
          </a:xfrm>
          <a:solidFill>
            <a:schemeClr val="bg1">
              <a:lumMod val="85000"/>
              <a:lumOff val="15000"/>
            </a:schemeClr>
          </a:solidFill>
        </p:grpSpPr>
        <p:sp>
          <p:nvSpPr>
            <p:cNvPr id="64" name="Oval 63"/>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5" name="Oval 64"/>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6" name="Oval 65"/>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8" name="Oval 67"/>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Oval 68"/>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0" name="Oval 69"/>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Oval 71"/>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Oval 72"/>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Oval 73"/>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5" name="Oval 74"/>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6" name="Oval 75"/>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7" name="Oval 76"/>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8" name="Oval 77"/>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9" name="Oval 78"/>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0" name="Oval 79"/>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1" name="Oval 80"/>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2" name="Oval 81"/>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3" name="Oval 82"/>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4" name="Oval 83"/>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5" name="Oval 84"/>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6" name="Oval 85"/>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7" name="Oval 86"/>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8" name="Oval 87"/>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9" name="Oval 88"/>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0" name="Oval 89"/>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1" name="Oval 90"/>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2" name="Oval 91"/>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3" name="Oval 92"/>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4" name="Oval 93"/>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5" name="Oval 94"/>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6" name="Oval 95"/>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7" name="Oval 96"/>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8" name="Oval 97"/>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9" name="Oval 98"/>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0" name="Oval 99"/>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1" name="Oval 100"/>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2" name="Oval 101"/>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3" name="Oval 102"/>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4" name="Oval 103"/>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5" name="Oval 104"/>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6" name="Oval 105"/>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07" name="Oval 106"/>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8" name="Oval 107"/>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sp>
        <p:nvSpPr>
          <p:cNvPr id="2" name="Title 1"/>
          <p:cNvSpPr>
            <a:spLocks noGrp="1"/>
          </p:cNvSpPr>
          <p:nvPr>
            <p:ph type="title"/>
          </p:nvPr>
        </p:nvSpPr>
        <p:spPr/>
        <p:txBody>
          <a:bodyPr>
            <a:normAutofit/>
          </a:bodyPr>
          <a:lstStyle/>
          <a:p>
            <a:r>
              <a:rPr lang="en-GB" dirty="0"/>
              <a:t>Sample locations shown in path-pixel space</a:t>
            </a:r>
          </a:p>
        </p:txBody>
      </p:sp>
      <p:sp>
        <p:nvSpPr>
          <p:cNvPr id="8" name="Slide Number Placeholder 7"/>
          <p:cNvSpPr>
            <a:spLocks noGrp="1"/>
          </p:cNvSpPr>
          <p:nvPr>
            <p:ph type="sldNum" sz="quarter" idx="12"/>
          </p:nvPr>
        </p:nvSpPr>
        <p:spPr/>
        <p:txBody>
          <a:bodyPr/>
          <a:lstStyle/>
          <a:p>
            <a:fld id="{50DC014F-B254-430C-8246-BEE23660095E}" type="slidenum">
              <a:rPr lang="en-GB" smtClean="0"/>
              <a:t>22</a:t>
            </a:fld>
            <a:endParaRPr lang="en-GB"/>
          </a:p>
        </p:txBody>
      </p:sp>
      <p:cxnSp>
        <p:nvCxnSpPr>
          <p:cNvPr id="10" name="Straight Arrow Connector 9"/>
          <p:cNvCxnSpPr/>
          <p:nvPr/>
        </p:nvCxnSpPr>
        <p:spPr>
          <a:xfrm flipV="1">
            <a:off x="4769836" y="2344750"/>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769837" y="493034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16200000">
            <a:off x="3032260" y="3218747"/>
            <a:ext cx="2929356" cy="400110"/>
          </a:xfrm>
          <a:prstGeom prst="rect">
            <a:avLst/>
          </a:prstGeom>
          <a:noFill/>
        </p:spPr>
        <p:txBody>
          <a:bodyPr wrap="square" rtlCol="0">
            <a:spAutoFit/>
          </a:bodyPr>
          <a:lstStyle/>
          <a:p>
            <a:r>
              <a:rPr lang="en-US" sz="2000" dirty="0"/>
              <a:t>n-dimensional path space</a:t>
            </a:r>
            <a:endParaRPr lang="en-GB" sz="2000" dirty="0"/>
          </a:p>
        </p:txBody>
      </p:sp>
      <p:sp>
        <p:nvSpPr>
          <p:cNvPr id="16" name="TextBox 15"/>
          <p:cNvSpPr txBox="1"/>
          <p:nvPr/>
        </p:nvSpPr>
        <p:spPr>
          <a:xfrm>
            <a:off x="5375221" y="4883479"/>
            <a:ext cx="1845057" cy="400110"/>
          </a:xfrm>
          <a:prstGeom prst="rect">
            <a:avLst/>
          </a:prstGeom>
          <a:noFill/>
        </p:spPr>
        <p:txBody>
          <a:bodyPr wrap="none" rtlCol="0">
            <a:spAutoFit/>
          </a:bodyPr>
          <a:lstStyle/>
          <a:p>
            <a:r>
              <a:rPr lang="en-US" sz="2000" dirty="0"/>
              <a:t>pixels </a:t>
            </a:r>
            <a:r>
              <a:rPr lang="en-US" sz="2000"/>
              <a:t>on sensor</a:t>
            </a:r>
            <a:endParaRPr lang="en-GB" sz="2000" dirty="0"/>
          </a:p>
        </p:txBody>
      </p:sp>
      <p:sp>
        <p:nvSpPr>
          <p:cNvPr id="17" name="Oval 16"/>
          <p:cNvSpPr/>
          <p:nvPr/>
        </p:nvSpPr>
        <p:spPr>
          <a:xfrm>
            <a:off x="5034194" y="257732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Oval 17"/>
          <p:cNvSpPr/>
          <p:nvPr/>
        </p:nvSpPr>
        <p:spPr>
          <a:xfrm>
            <a:off x="5634092"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Oval 18"/>
          <p:cNvSpPr/>
          <p:nvPr/>
        </p:nvSpPr>
        <p:spPr>
          <a:xfrm>
            <a:off x="5375223" y="3155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Oval 19"/>
          <p:cNvSpPr/>
          <p:nvPr/>
        </p:nvSpPr>
        <p:spPr>
          <a:xfrm>
            <a:off x="6392305" y="268544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Oval 20"/>
          <p:cNvSpPr/>
          <p:nvPr/>
        </p:nvSpPr>
        <p:spPr>
          <a:xfrm>
            <a:off x="6040626"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a:off x="5349856" y="273949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Oval 22"/>
          <p:cNvSpPr/>
          <p:nvPr/>
        </p:nvSpPr>
        <p:spPr>
          <a:xfrm>
            <a:off x="5065561" y="326404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Oval 23"/>
          <p:cNvSpPr/>
          <p:nvPr/>
        </p:nvSpPr>
        <p:spPr>
          <a:xfrm>
            <a:off x="5859852" y="345031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Oval 24"/>
          <p:cNvSpPr/>
          <p:nvPr/>
        </p:nvSpPr>
        <p:spPr>
          <a:xfrm>
            <a:off x="5749101" y="29212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p:cNvSpPr/>
          <p:nvPr/>
        </p:nvSpPr>
        <p:spPr>
          <a:xfrm rot="19800000">
            <a:off x="5393681" y="36827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Oval 26"/>
          <p:cNvSpPr/>
          <p:nvPr/>
        </p:nvSpPr>
        <p:spPr>
          <a:xfrm rot="19800000">
            <a:off x="5993579"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Oval 27"/>
          <p:cNvSpPr/>
          <p:nvPr/>
        </p:nvSpPr>
        <p:spPr>
          <a:xfrm rot="19800000">
            <a:off x="5734710"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Oval 28"/>
          <p:cNvSpPr/>
          <p:nvPr/>
        </p:nvSpPr>
        <p:spPr>
          <a:xfrm rot="19800000">
            <a:off x="6751792" y="379084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Oval 29"/>
          <p:cNvSpPr/>
          <p:nvPr/>
        </p:nvSpPr>
        <p:spPr>
          <a:xfrm rot="19800000">
            <a:off x="6400113"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Oval 30"/>
          <p:cNvSpPr/>
          <p:nvPr/>
        </p:nvSpPr>
        <p:spPr>
          <a:xfrm rot="19800000">
            <a:off x="5709343" y="38448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Oval 31"/>
          <p:cNvSpPr/>
          <p:nvPr/>
        </p:nvSpPr>
        <p:spPr>
          <a:xfrm rot="19800000">
            <a:off x="5425048" y="436943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Oval 32"/>
          <p:cNvSpPr/>
          <p:nvPr/>
        </p:nvSpPr>
        <p:spPr>
          <a:xfrm rot="19800000">
            <a:off x="6219339" y="45557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Oval 33"/>
          <p:cNvSpPr/>
          <p:nvPr/>
        </p:nvSpPr>
        <p:spPr>
          <a:xfrm rot="19800000">
            <a:off x="6108588" y="402667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Oval 34"/>
          <p:cNvSpPr/>
          <p:nvPr/>
        </p:nvSpPr>
        <p:spPr>
          <a:xfrm rot="1800000">
            <a:off x="4900447" y="38317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Oval 35"/>
          <p:cNvSpPr/>
          <p:nvPr/>
        </p:nvSpPr>
        <p:spPr>
          <a:xfrm rot="1800000">
            <a:off x="5500345"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Oval 36"/>
          <p:cNvSpPr/>
          <p:nvPr/>
        </p:nvSpPr>
        <p:spPr>
          <a:xfrm rot="1800000">
            <a:off x="5241476" y="44103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Oval 37"/>
          <p:cNvSpPr/>
          <p:nvPr/>
        </p:nvSpPr>
        <p:spPr>
          <a:xfrm rot="1800000">
            <a:off x="6258558" y="39398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p:cNvSpPr/>
          <p:nvPr/>
        </p:nvSpPr>
        <p:spPr>
          <a:xfrm rot="1800000">
            <a:off x="5906879"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Oval 39"/>
          <p:cNvSpPr/>
          <p:nvPr/>
        </p:nvSpPr>
        <p:spPr>
          <a:xfrm rot="1800000">
            <a:off x="5216109" y="399390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Oval 40"/>
          <p:cNvSpPr/>
          <p:nvPr/>
        </p:nvSpPr>
        <p:spPr>
          <a:xfrm rot="1800000">
            <a:off x="4931814" y="45184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Oval 41"/>
          <p:cNvSpPr/>
          <p:nvPr/>
        </p:nvSpPr>
        <p:spPr>
          <a:xfrm rot="1800000">
            <a:off x="5726105" y="470471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Oval 42"/>
          <p:cNvSpPr/>
          <p:nvPr/>
        </p:nvSpPr>
        <p:spPr>
          <a:xfrm rot="1800000">
            <a:off x="5615354" y="417568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p:cNvSpPr/>
          <p:nvPr/>
        </p:nvSpPr>
        <p:spPr>
          <a:xfrm rot="900000">
            <a:off x="6211833" y="23608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rot="900000">
            <a:off x="6811731"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rot="900000">
            <a:off x="6552862" y="293941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rot="900000">
            <a:off x="7569945" y="2468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Oval 47"/>
          <p:cNvSpPr/>
          <p:nvPr/>
        </p:nvSpPr>
        <p:spPr>
          <a:xfrm rot="900000">
            <a:off x="7218265"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rot="900000">
            <a:off x="6527496" y="252298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0" name="Oval 49"/>
          <p:cNvSpPr/>
          <p:nvPr/>
        </p:nvSpPr>
        <p:spPr>
          <a:xfrm rot="900000">
            <a:off x="6243201" y="30475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Oval 50"/>
          <p:cNvSpPr/>
          <p:nvPr/>
        </p:nvSpPr>
        <p:spPr>
          <a:xfrm rot="900000">
            <a:off x="7037491" y="323380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2" name="Oval 51"/>
          <p:cNvSpPr/>
          <p:nvPr/>
        </p:nvSpPr>
        <p:spPr>
          <a:xfrm rot="900000">
            <a:off x="6926740" y="270476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3" name="Oval 52"/>
          <p:cNvSpPr/>
          <p:nvPr/>
        </p:nvSpPr>
        <p:spPr>
          <a:xfrm rot="19800000">
            <a:off x="6584918" y="426374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4" name="Oval 53"/>
          <p:cNvSpPr/>
          <p:nvPr/>
        </p:nvSpPr>
        <p:spPr>
          <a:xfrm rot="19800000">
            <a:off x="7026090" y="369629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5" name="Oval 54"/>
          <p:cNvSpPr/>
          <p:nvPr/>
        </p:nvSpPr>
        <p:spPr>
          <a:xfrm rot="19800000">
            <a:off x="7127099"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Oval 55"/>
          <p:cNvSpPr/>
          <p:nvPr/>
        </p:nvSpPr>
        <p:spPr>
          <a:xfrm rot="19800000">
            <a:off x="6919235" y="446168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Oval 56"/>
          <p:cNvSpPr/>
          <p:nvPr/>
        </p:nvSpPr>
        <p:spPr>
          <a:xfrm rot="19800000">
            <a:off x="7403091" y="44040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8" name="Oval 57"/>
          <p:cNvSpPr/>
          <p:nvPr/>
        </p:nvSpPr>
        <p:spPr>
          <a:xfrm rot="19800000">
            <a:off x="7375866" y="35755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p:cNvSpPr/>
          <p:nvPr/>
        </p:nvSpPr>
        <p:spPr>
          <a:xfrm>
            <a:off x="6860122" y="4111600"/>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60" name="Oval 59"/>
          <p:cNvSpPr/>
          <p:nvPr/>
        </p:nvSpPr>
        <p:spPr>
          <a:xfrm>
            <a:off x="6614623" y="3306060"/>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Oval 60"/>
          <p:cNvSpPr/>
          <p:nvPr/>
        </p:nvSpPr>
        <p:spPr>
          <a:xfrm>
            <a:off x="5888956" y="23454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508557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Rendering: </a:t>
            </a:r>
            <a:br>
              <a:rPr lang="en-GB" dirty="0"/>
            </a:br>
            <a:r>
              <a:rPr lang="en-GB" dirty="0"/>
              <a:t>integration followed by reconstruction</a:t>
            </a:r>
          </a:p>
        </p:txBody>
      </p:sp>
      <p:sp>
        <p:nvSpPr>
          <p:cNvPr id="4" name="Slide Number Placeholder 3"/>
          <p:cNvSpPr>
            <a:spLocks noGrp="1"/>
          </p:cNvSpPr>
          <p:nvPr>
            <p:ph type="sldNum" sz="quarter" idx="12"/>
          </p:nvPr>
        </p:nvSpPr>
        <p:spPr/>
        <p:txBody>
          <a:bodyPr/>
          <a:lstStyle/>
          <a:p>
            <a:fld id="{50DC014F-B254-430C-8246-BEE23660095E}" type="slidenum">
              <a:rPr lang="en-GB" smtClean="0"/>
              <a:t>23</a:t>
            </a:fld>
            <a:endParaRPr lang="en-GB"/>
          </a:p>
        </p:txBody>
      </p:sp>
      <p:grpSp>
        <p:nvGrpSpPr>
          <p:cNvPr id="114" name="Group 113"/>
          <p:cNvGrpSpPr/>
          <p:nvPr/>
        </p:nvGrpSpPr>
        <p:grpSpPr>
          <a:xfrm>
            <a:off x="1965454" y="2341448"/>
            <a:ext cx="2780249" cy="2506078"/>
            <a:chOff x="4501928" y="1932674"/>
            <a:chExt cx="3706998" cy="3341437"/>
          </a:xfrm>
          <a:solidFill>
            <a:schemeClr val="bg1">
              <a:lumMod val="85000"/>
              <a:lumOff val="15000"/>
            </a:schemeClr>
          </a:solidFill>
        </p:grpSpPr>
        <p:sp>
          <p:nvSpPr>
            <p:cNvPr id="115" name="Oval 11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6" name="Oval 11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7" name="Oval 11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8" name="Oval 11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9" name="Oval 11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0" name="Oval 11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1" name="Oval 12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2" name="Oval 12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3" name="Oval 12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4" name="Oval 12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5" name="Oval 12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6" name="Oval 12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7" name="Oval 12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8" name="Oval 12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9" name="Oval 12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0" name="Oval 12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1" name="Oval 13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2" name="Oval 13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3" name="Oval 13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4" name="Oval 13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5" name="Oval 13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6" name="Oval 13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7" name="Oval 13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8" name="Oval 13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9" name="Oval 13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0" name="Oval 13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1" name="Oval 14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2" name="Oval 14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3" name="Oval 14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4" name="Oval 14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5" name="Oval 14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6" name="Oval 14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7" name="Oval 14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8" name="Oval 14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9" name="Oval 14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0" name="Oval 14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1" name="Oval 15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2" name="Oval 15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3" name="Oval 15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4" name="Oval 15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5" name="Oval 15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6" name="Oval 15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7" name="Oval 15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58" name="Oval 15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9" name="Oval 15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cxnSp>
        <p:nvCxnSpPr>
          <p:cNvPr id="160" name="Straight Arrow Connector 159"/>
          <p:cNvCxnSpPr/>
          <p:nvPr/>
        </p:nvCxnSpPr>
        <p:spPr>
          <a:xfrm flipV="1">
            <a:off x="1834843" y="2387962"/>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a:off x="1834844" y="4973555"/>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TextBox 161"/>
          <p:cNvSpPr txBox="1"/>
          <p:nvPr/>
        </p:nvSpPr>
        <p:spPr>
          <a:xfrm rot="16200000">
            <a:off x="119950" y="3284642"/>
            <a:ext cx="2883989" cy="400110"/>
          </a:xfrm>
          <a:prstGeom prst="rect">
            <a:avLst/>
          </a:prstGeom>
          <a:noFill/>
        </p:spPr>
        <p:txBody>
          <a:bodyPr wrap="square" rtlCol="0">
            <a:spAutoFit/>
          </a:bodyPr>
          <a:lstStyle/>
          <a:p>
            <a:r>
              <a:rPr lang="en-US" sz="2000" dirty="0"/>
              <a:t>n-dimensional path space</a:t>
            </a:r>
            <a:endParaRPr lang="en-GB" sz="2000" dirty="0"/>
          </a:p>
        </p:txBody>
      </p:sp>
      <p:sp>
        <p:nvSpPr>
          <p:cNvPr id="163" name="TextBox 162"/>
          <p:cNvSpPr txBox="1"/>
          <p:nvPr/>
        </p:nvSpPr>
        <p:spPr>
          <a:xfrm>
            <a:off x="2440229" y="4926691"/>
            <a:ext cx="1845057" cy="400110"/>
          </a:xfrm>
          <a:prstGeom prst="rect">
            <a:avLst/>
          </a:prstGeom>
          <a:noFill/>
        </p:spPr>
        <p:txBody>
          <a:bodyPr wrap="none" rtlCol="0">
            <a:spAutoFit/>
          </a:bodyPr>
          <a:lstStyle/>
          <a:p>
            <a:r>
              <a:rPr lang="en-US" sz="2000" dirty="0"/>
              <a:t>pixels on sensor</a:t>
            </a:r>
            <a:endParaRPr lang="en-GB" sz="2000" dirty="0"/>
          </a:p>
        </p:txBody>
      </p:sp>
      <p:sp>
        <p:nvSpPr>
          <p:cNvPr id="164" name="Oval 163"/>
          <p:cNvSpPr/>
          <p:nvPr/>
        </p:nvSpPr>
        <p:spPr>
          <a:xfrm>
            <a:off x="213728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5" name="Oval 164"/>
          <p:cNvSpPr/>
          <p:nvPr/>
        </p:nvSpPr>
        <p:spPr>
          <a:xfrm>
            <a:off x="27371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6" name="Oval 165"/>
          <p:cNvSpPr/>
          <p:nvPr/>
        </p:nvSpPr>
        <p:spPr>
          <a:xfrm>
            <a:off x="247831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7" name="Oval 166"/>
          <p:cNvSpPr/>
          <p:nvPr/>
        </p:nvSpPr>
        <p:spPr>
          <a:xfrm>
            <a:off x="349540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8" name="Oval 167"/>
          <p:cNvSpPr/>
          <p:nvPr/>
        </p:nvSpPr>
        <p:spPr>
          <a:xfrm>
            <a:off x="314372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9" name="Oval 168"/>
          <p:cNvSpPr/>
          <p:nvPr/>
        </p:nvSpPr>
        <p:spPr>
          <a:xfrm>
            <a:off x="245295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0" name="Oval 169"/>
          <p:cNvSpPr/>
          <p:nvPr/>
        </p:nvSpPr>
        <p:spPr>
          <a:xfrm>
            <a:off x="216865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1" name="Oval 170"/>
          <p:cNvSpPr/>
          <p:nvPr/>
        </p:nvSpPr>
        <p:spPr>
          <a:xfrm>
            <a:off x="296294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2" name="Oval 171"/>
          <p:cNvSpPr/>
          <p:nvPr/>
        </p:nvSpPr>
        <p:spPr>
          <a:xfrm>
            <a:off x="285219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3" name="Oval 172"/>
          <p:cNvSpPr/>
          <p:nvPr/>
        </p:nvSpPr>
        <p:spPr>
          <a:xfrm rot="19800000">
            <a:off x="249677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4" name="Oval 173"/>
          <p:cNvSpPr/>
          <p:nvPr/>
        </p:nvSpPr>
        <p:spPr>
          <a:xfrm rot="19800000">
            <a:off x="30966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5" name="Oval 174"/>
          <p:cNvSpPr/>
          <p:nvPr/>
        </p:nvSpPr>
        <p:spPr>
          <a:xfrm rot="19800000">
            <a:off x="283780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6" name="Oval 175"/>
          <p:cNvSpPr/>
          <p:nvPr/>
        </p:nvSpPr>
        <p:spPr>
          <a:xfrm rot="19800000">
            <a:off x="38548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7" name="Oval 176"/>
          <p:cNvSpPr/>
          <p:nvPr/>
        </p:nvSpPr>
        <p:spPr>
          <a:xfrm rot="19800000">
            <a:off x="350320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8" name="Oval 177"/>
          <p:cNvSpPr/>
          <p:nvPr/>
        </p:nvSpPr>
        <p:spPr>
          <a:xfrm rot="19800000">
            <a:off x="281243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9" name="Oval 178"/>
          <p:cNvSpPr/>
          <p:nvPr/>
        </p:nvSpPr>
        <p:spPr>
          <a:xfrm rot="19800000">
            <a:off x="252814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0" name="Oval 179"/>
          <p:cNvSpPr/>
          <p:nvPr/>
        </p:nvSpPr>
        <p:spPr>
          <a:xfrm rot="19800000">
            <a:off x="332243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1" name="Oval 180"/>
          <p:cNvSpPr/>
          <p:nvPr/>
        </p:nvSpPr>
        <p:spPr>
          <a:xfrm rot="19800000">
            <a:off x="321168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2" name="Oval 181"/>
          <p:cNvSpPr/>
          <p:nvPr/>
        </p:nvSpPr>
        <p:spPr>
          <a:xfrm rot="1800000">
            <a:off x="200354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3" name="Oval 182"/>
          <p:cNvSpPr/>
          <p:nvPr/>
        </p:nvSpPr>
        <p:spPr>
          <a:xfrm rot="1800000">
            <a:off x="260344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4" name="Oval 183"/>
          <p:cNvSpPr/>
          <p:nvPr/>
        </p:nvSpPr>
        <p:spPr>
          <a:xfrm rot="1800000">
            <a:off x="234457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5" name="Oval 184"/>
          <p:cNvSpPr/>
          <p:nvPr/>
        </p:nvSpPr>
        <p:spPr>
          <a:xfrm rot="1800000">
            <a:off x="336165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6" name="Oval 185"/>
          <p:cNvSpPr/>
          <p:nvPr/>
        </p:nvSpPr>
        <p:spPr>
          <a:xfrm rot="1800000">
            <a:off x="30099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7" name="Oval 186"/>
          <p:cNvSpPr/>
          <p:nvPr/>
        </p:nvSpPr>
        <p:spPr>
          <a:xfrm rot="1800000">
            <a:off x="231920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8" name="Oval 187"/>
          <p:cNvSpPr/>
          <p:nvPr/>
        </p:nvSpPr>
        <p:spPr>
          <a:xfrm rot="1800000">
            <a:off x="203491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9" name="Oval 188"/>
          <p:cNvSpPr/>
          <p:nvPr/>
        </p:nvSpPr>
        <p:spPr>
          <a:xfrm rot="1800000">
            <a:off x="282920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0" name="Oval 189"/>
          <p:cNvSpPr/>
          <p:nvPr/>
        </p:nvSpPr>
        <p:spPr>
          <a:xfrm rot="1800000">
            <a:off x="271844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1" name="Oval 190"/>
          <p:cNvSpPr/>
          <p:nvPr/>
        </p:nvSpPr>
        <p:spPr>
          <a:xfrm rot="900000">
            <a:off x="331492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2" name="Oval 191"/>
          <p:cNvSpPr/>
          <p:nvPr/>
        </p:nvSpPr>
        <p:spPr>
          <a:xfrm rot="900000">
            <a:off x="391482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3" name="Oval 192"/>
          <p:cNvSpPr/>
          <p:nvPr/>
        </p:nvSpPr>
        <p:spPr>
          <a:xfrm rot="900000">
            <a:off x="365595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4" name="Oval 193"/>
          <p:cNvSpPr/>
          <p:nvPr/>
        </p:nvSpPr>
        <p:spPr>
          <a:xfrm rot="900000">
            <a:off x="467304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5" name="Oval 194"/>
          <p:cNvSpPr/>
          <p:nvPr/>
        </p:nvSpPr>
        <p:spPr>
          <a:xfrm rot="900000">
            <a:off x="432136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6" name="Oval 195"/>
          <p:cNvSpPr/>
          <p:nvPr/>
        </p:nvSpPr>
        <p:spPr>
          <a:xfrm rot="900000">
            <a:off x="363059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7" name="Oval 196"/>
          <p:cNvSpPr/>
          <p:nvPr/>
        </p:nvSpPr>
        <p:spPr>
          <a:xfrm rot="900000">
            <a:off x="334629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8" name="Oval 197"/>
          <p:cNvSpPr/>
          <p:nvPr/>
        </p:nvSpPr>
        <p:spPr>
          <a:xfrm rot="900000">
            <a:off x="414058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9" name="Oval 198"/>
          <p:cNvSpPr/>
          <p:nvPr/>
        </p:nvSpPr>
        <p:spPr>
          <a:xfrm rot="900000">
            <a:off x="402983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0" name="Oval 199"/>
          <p:cNvSpPr/>
          <p:nvPr/>
        </p:nvSpPr>
        <p:spPr>
          <a:xfrm rot="19800000">
            <a:off x="368801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1" name="Oval 200"/>
          <p:cNvSpPr/>
          <p:nvPr/>
        </p:nvSpPr>
        <p:spPr>
          <a:xfrm rot="19800000">
            <a:off x="412918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2" name="Oval 201"/>
          <p:cNvSpPr/>
          <p:nvPr/>
        </p:nvSpPr>
        <p:spPr>
          <a:xfrm rot="19800000">
            <a:off x="423019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3" name="Oval 202"/>
          <p:cNvSpPr/>
          <p:nvPr/>
        </p:nvSpPr>
        <p:spPr>
          <a:xfrm rot="19800000">
            <a:off x="402233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4" name="Oval 203"/>
          <p:cNvSpPr/>
          <p:nvPr/>
        </p:nvSpPr>
        <p:spPr>
          <a:xfrm rot="19800000">
            <a:off x="45061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5" name="Oval 204"/>
          <p:cNvSpPr/>
          <p:nvPr/>
        </p:nvSpPr>
        <p:spPr>
          <a:xfrm rot="19800000">
            <a:off x="44789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6" name="Oval 205"/>
          <p:cNvSpPr/>
          <p:nvPr/>
        </p:nvSpPr>
        <p:spPr>
          <a:xfrm>
            <a:off x="3963218" y="4872636"/>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207" name="Oval 206"/>
          <p:cNvSpPr/>
          <p:nvPr/>
        </p:nvSpPr>
        <p:spPr>
          <a:xfrm>
            <a:off x="3717718" y="4872636"/>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8" name="Oval 207"/>
          <p:cNvSpPr/>
          <p:nvPr/>
        </p:nvSpPr>
        <p:spPr>
          <a:xfrm>
            <a:off x="2992051" y="4872636"/>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209" name="TextBox 208"/>
          <p:cNvSpPr txBox="1"/>
          <p:nvPr/>
        </p:nvSpPr>
        <p:spPr>
          <a:xfrm>
            <a:off x="2052932" y="2530383"/>
            <a:ext cx="2538772" cy="707886"/>
          </a:xfrm>
          <a:prstGeom prst="rect">
            <a:avLst/>
          </a:prstGeom>
          <a:noFill/>
        </p:spPr>
        <p:txBody>
          <a:bodyPr wrap="none" rtlCol="0">
            <a:spAutoFit/>
          </a:bodyPr>
          <a:lstStyle/>
          <a:p>
            <a:pPr algn="ctr"/>
            <a:r>
              <a:rPr lang="en-US" sz="2000" dirty="0"/>
              <a:t>path-space </a:t>
            </a:r>
            <a:r>
              <a:rPr lang="en-US" sz="2000" dirty="0">
                <a:solidFill>
                  <a:srgbClr val="FFFF00"/>
                </a:solidFill>
              </a:rPr>
              <a:t>integration</a:t>
            </a:r>
          </a:p>
          <a:p>
            <a:pPr algn="ctr"/>
            <a:r>
              <a:rPr lang="en-US" sz="2000" dirty="0"/>
              <a:t> (projection)</a:t>
            </a:r>
            <a:endParaRPr lang="en-GB" sz="2000" dirty="0"/>
          </a:p>
        </p:txBody>
      </p:sp>
      <p:sp>
        <p:nvSpPr>
          <p:cNvPr id="210" name="Down Arrow 209"/>
          <p:cNvSpPr/>
          <p:nvPr/>
        </p:nvSpPr>
        <p:spPr>
          <a:xfrm>
            <a:off x="3188946" y="3174422"/>
            <a:ext cx="369636" cy="16190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11" name="Straight Arrow Connector 210"/>
          <p:cNvCxnSpPr/>
          <p:nvPr/>
        </p:nvCxnSpPr>
        <p:spPr>
          <a:xfrm flipV="1">
            <a:off x="7427439" y="2380161"/>
            <a:ext cx="0" cy="2606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7427440" y="498623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8032825" y="4939369"/>
            <a:ext cx="1845057" cy="400110"/>
          </a:xfrm>
          <a:prstGeom prst="rect">
            <a:avLst/>
          </a:prstGeom>
          <a:noFill/>
        </p:spPr>
        <p:txBody>
          <a:bodyPr wrap="none" rtlCol="0">
            <a:spAutoFit/>
          </a:bodyPr>
          <a:lstStyle/>
          <a:p>
            <a:r>
              <a:rPr lang="en-US" sz="2000" dirty="0"/>
              <a:t>pixels on sensor</a:t>
            </a:r>
            <a:endParaRPr lang="en-GB" sz="2000" dirty="0"/>
          </a:p>
        </p:txBody>
      </p:sp>
      <p:sp>
        <p:nvSpPr>
          <p:cNvPr id="214" name="Oval 213"/>
          <p:cNvSpPr/>
          <p:nvPr/>
        </p:nvSpPr>
        <p:spPr>
          <a:xfrm>
            <a:off x="7723698"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5" name="Oval 214"/>
          <p:cNvSpPr/>
          <p:nvPr/>
        </p:nvSpPr>
        <p:spPr>
          <a:xfrm>
            <a:off x="8323596"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6" name="Oval 215"/>
          <p:cNvSpPr/>
          <p:nvPr/>
        </p:nvSpPr>
        <p:spPr>
          <a:xfrm>
            <a:off x="8064726"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7" name="Oval 216"/>
          <p:cNvSpPr/>
          <p:nvPr/>
        </p:nvSpPr>
        <p:spPr>
          <a:xfrm>
            <a:off x="9101021"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8" name="Oval 217"/>
          <p:cNvSpPr/>
          <p:nvPr/>
        </p:nvSpPr>
        <p:spPr>
          <a:xfrm>
            <a:off x="8732664"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9" name="Oval 218"/>
          <p:cNvSpPr/>
          <p:nvPr/>
        </p:nvSpPr>
        <p:spPr>
          <a:xfrm>
            <a:off x="803936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0" name="Oval 219"/>
          <p:cNvSpPr/>
          <p:nvPr/>
        </p:nvSpPr>
        <p:spPr>
          <a:xfrm>
            <a:off x="7755065" y="433769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1" name="Oval 220"/>
          <p:cNvSpPr/>
          <p:nvPr/>
        </p:nvSpPr>
        <p:spPr>
          <a:xfrm>
            <a:off x="8551890"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2" name="Oval 221"/>
          <p:cNvSpPr/>
          <p:nvPr/>
        </p:nvSpPr>
        <p:spPr>
          <a:xfrm>
            <a:off x="8441139"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3" name="Oval 222"/>
          <p:cNvSpPr/>
          <p:nvPr/>
        </p:nvSpPr>
        <p:spPr>
          <a:xfrm rot="19800000">
            <a:off x="8083185"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4" name="Oval 223"/>
          <p:cNvSpPr/>
          <p:nvPr/>
        </p:nvSpPr>
        <p:spPr>
          <a:xfrm rot="19800000">
            <a:off x="8685618"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5" name="Oval 224"/>
          <p:cNvSpPr/>
          <p:nvPr/>
        </p:nvSpPr>
        <p:spPr>
          <a:xfrm rot="19800000">
            <a:off x="9436245" y="401125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6" name="Oval 225"/>
          <p:cNvSpPr/>
          <p:nvPr/>
        </p:nvSpPr>
        <p:spPr>
          <a:xfrm rot="19800000">
            <a:off x="910882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7" name="Oval 226"/>
          <p:cNvSpPr/>
          <p:nvPr/>
        </p:nvSpPr>
        <p:spPr>
          <a:xfrm rot="19800000">
            <a:off x="8377923" y="400537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8" name="Oval 227"/>
          <p:cNvSpPr/>
          <p:nvPr/>
        </p:nvSpPr>
        <p:spPr>
          <a:xfrm rot="19800000">
            <a:off x="811455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9" name="Oval 228"/>
          <p:cNvSpPr/>
          <p:nvPr/>
        </p:nvSpPr>
        <p:spPr>
          <a:xfrm rot="19800000">
            <a:off x="8911377"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0" name="Oval 229"/>
          <p:cNvSpPr/>
          <p:nvPr/>
        </p:nvSpPr>
        <p:spPr>
          <a:xfrm rot="19800000">
            <a:off x="8800626"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1" name="Oval 230"/>
          <p:cNvSpPr/>
          <p:nvPr/>
        </p:nvSpPr>
        <p:spPr>
          <a:xfrm rot="1800000">
            <a:off x="7589951"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2" name="Oval 231"/>
          <p:cNvSpPr/>
          <p:nvPr/>
        </p:nvSpPr>
        <p:spPr>
          <a:xfrm rot="1800000">
            <a:off x="8189849"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3" name="Oval 232"/>
          <p:cNvSpPr/>
          <p:nvPr/>
        </p:nvSpPr>
        <p:spPr>
          <a:xfrm rot="1800000">
            <a:off x="793098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4" name="Oval 233"/>
          <p:cNvSpPr/>
          <p:nvPr/>
        </p:nvSpPr>
        <p:spPr>
          <a:xfrm rot="1800000">
            <a:off x="8967274"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5" name="Oval 234"/>
          <p:cNvSpPr/>
          <p:nvPr/>
        </p:nvSpPr>
        <p:spPr>
          <a:xfrm rot="1800000">
            <a:off x="8598918"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6" name="Oval 235"/>
          <p:cNvSpPr/>
          <p:nvPr/>
        </p:nvSpPr>
        <p:spPr>
          <a:xfrm rot="1800000">
            <a:off x="7905613"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7" name="Oval 236"/>
          <p:cNvSpPr/>
          <p:nvPr/>
        </p:nvSpPr>
        <p:spPr>
          <a:xfrm rot="1800000">
            <a:off x="7621318"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8" name="Oval 237"/>
          <p:cNvSpPr/>
          <p:nvPr/>
        </p:nvSpPr>
        <p:spPr>
          <a:xfrm rot="1800000">
            <a:off x="8458215" y="39818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9" name="Oval 238"/>
          <p:cNvSpPr/>
          <p:nvPr/>
        </p:nvSpPr>
        <p:spPr>
          <a:xfrm rot="1800000">
            <a:off x="8304858"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0" name="Oval 239"/>
          <p:cNvSpPr/>
          <p:nvPr/>
        </p:nvSpPr>
        <p:spPr>
          <a:xfrm rot="900000">
            <a:off x="890387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1" name="Oval 240"/>
          <p:cNvSpPr/>
          <p:nvPr/>
        </p:nvSpPr>
        <p:spPr>
          <a:xfrm rot="900000">
            <a:off x="9519330"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2" name="Oval 241"/>
          <p:cNvSpPr/>
          <p:nvPr/>
        </p:nvSpPr>
        <p:spPr>
          <a:xfrm rot="900000">
            <a:off x="926157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3" name="Oval 242"/>
          <p:cNvSpPr/>
          <p:nvPr/>
        </p:nvSpPr>
        <p:spPr>
          <a:xfrm rot="900000">
            <a:off x="10207820" y="397536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4" name="Oval 243"/>
          <p:cNvSpPr/>
          <p:nvPr/>
        </p:nvSpPr>
        <p:spPr>
          <a:xfrm rot="900000">
            <a:off x="9902177" y="40385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5" name="Oval 244"/>
          <p:cNvSpPr/>
          <p:nvPr/>
        </p:nvSpPr>
        <p:spPr>
          <a:xfrm rot="900000">
            <a:off x="9236211"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6" name="Oval 245"/>
          <p:cNvSpPr/>
          <p:nvPr/>
        </p:nvSpPr>
        <p:spPr>
          <a:xfrm rot="900000">
            <a:off x="8951916"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7" name="Oval 246"/>
          <p:cNvSpPr/>
          <p:nvPr/>
        </p:nvSpPr>
        <p:spPr>
          <a:xfrm rot="900000">
            <a:off x="9745089"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8" name="Oval 247"/>
          <p:cNvSpPr/>
          <p:nvPr/>
        </p:nvSpPr>
        <p:spPr>
          <a:xfrm rot="900000">
            <a:off x="9634338"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9" name="Oval 248"/>
          <p:cNvSpPr/>
          <p:nvPr/>
        </p:nvSpPr>
        <p:spPr>
          <a:xfrm rot="19800000">
            <a:off x="9293634"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0" name="Oval 249"/>
          <p:cNvSpPr/>
          <p:nvPr/>
        </p:nvSpPr>
        <p:spPr>
          <a:xfrm rot="19800000">
            <a:off x="9733688"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1" name="Oval 250"/>
          <p:cNvSpPr/>
          <p:nvPr/>
        </p:nvSpPr>
        <p:spPr>
          <a:xfrm rot="19800000">
            <a:off x="9834697"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2" name="Oval 251"/>
          <p:cNvSpPr/>
          <p:nvPr/>
        </p:nvSpPr>
        <p:spPr>
          <a:xfrm rot="19800000">
            <a:off x="9626833"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3" name="Oval 252"/>
          <p:cNvSpPr/>
          <p:nvPr/>
        </p:nvSpPr>
        <p:spPr>
          <a:xfrm rot="19800000">
            <a:off x="10077183" y="422379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4" name="Oval 253"/>
          <p:cNvSpPr/>
          <p:nvPr/>
        </p:nvSpPr>
        <p:spPr>
          <a:xfrm rot="19800000">
            <a:off x="10022802" y="400537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5" name="Oval 254"/>
          <p:cNvSpPr/>
          <p:nvPr/>
        </p:nvSpPr>
        <p:spPr>
          <a:xfrm>
            <a:off x="9567721" y="4277854"/>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256" name="Oval 255"/>
          <p:cNvSpPr/>
          <p:nvPr/>
        </p:nvSpPr>
        <p:spPr>
          <a:xfrm>
            <a:off x="9323338" y="3904854"/>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7" name="Oval 256"/>
          <p:cNvSpPr/>
          <p:nvPr/>
        </p:nvSpPr>
        <p:spPr>
          <a:xfrm>
            <a:off x="8580994" y="39823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258" name="TextBox 257"/>
          <p:cNvSpPr txBox="1"/>
          <p:nvPr/>
        </p:nvSpPr>
        <p:spPr>
          <a:xfrm>
            <a:off x="8176114" y="3203297"/>
            <a:ext cx="2373983" cy="707886"/>
          </a:xfrm>
          <a:prstGeom prst="rect">
            <a:avLst/>
          </a:prstGeom>
          <a:noFill/>
        </p:spPr>
        <p:txBody>
          <a:bodyPr wrap="none" rtlCol="0">
            <a:spAutoFit/>
          </a:bodyPr>
          <a:lstStyle/>
          <a:p>
            <a:r>
              <a:rPr lang="en-US" sz="2000" dirty="0">
                <a:solidFill>
                  <a:srgbClr val="FFFF00"/>
                </a:solidFill>
              </a:rPr>
              <a:t>reconstruction</a:t>
            </a:r>
            <a:r>
              <a:rPr lang="en-US" sz="2000" dirty="0"/>
              <a:t> using </a:t>
            </a:r>
          </a:p>
          <a:p>
            <a:r>
              <a:rPr lang="en-US" sz="2000" dirty="0"/>
              <a:t>integrated radiance</a:t>
            </a:r>
            <a:endParaRPr lang="en-GB" sz="2000" dirty="0"/>
          </a:p>
        </p:txBody>
      </p:sp>
      <p:sp>
        <p:nvSpPr>
          <p:cNvPr id="259" name="Oval 258"/>
          <p:cNvSpPr/>
          <p:nvPr/>
        </p:nvSpPr>
        <p:spPr>
          <a:xfrm rot="19800000">
            <a:off x="8391476" y="397424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0" name="TextBox 259"/>
          <p:cNvSpPr txBox="1"/>
          <p:nvPr/>
        </p:nvSpPr>
        <p:spPr>
          <a:xfrm rot="16200000">
            <a:off x="5860715" y="3197494"/>
            <a:ext cx="2709691" cy="400110"/>
          </a:xfrm>
          <a:prstGeom prst="rect">
            <a:avLst/>
          </a:prstGeom>
          <a:noFill/>
        </p:spPr>
        <p:txBody>
          <a:bodyPr wrap="square" rtlCol="0">
            <a:spAutoFit/>
          </a:bodyPr>
          <a:lstStyle/>
          <a:p>
            <a:r>
              <a:rPr lang="en-US" sz="2000" dirty="0"/>
              <a:t>pixel value (radiance)</a:t>
            </a:r>
            <a:endParaRPr lang="en-GB" sz="2000" dirty="0"/>
          </a:p>
        </p:txBody>
      </p:sp>
      <p:sp>
        <p:nvSpPr>
          <p:cNvPr id="261" name="Freeform 260"/>
          <p:cNvSpPr/>
          <p:nvPr/>
        </p:nvSpPr>
        <p:spPr>
          <a:xfrm>
            <a:off x="7654331" y="3924489"/>
            <a:ext cx="2696344" cy="545575"/>
          </a:xfrm>
          <a:custGeom>
            <a:avLst/>
            <a:gdLst>
              <a:gd name="connsiteX0" fmla="*/ 0 w 3595125"/>
              <a:gd name="connsiteY0" fmla="*/ 681541 h 727433"/>
              <a:gd name="connsiteX1" fmla="*/ 113590 w 3595125"/>
              <a:gd name="connsiteY1" fmla="*/ 664502 h 727433"/>
              <a:gd name="connsiteX2" fmla="*/ 153347 w 3595125"/>
              <a:gd name="connsiteY2" fmla="*/ 641784 h 727433"/>
              <a:gd name="connsiteX3" fmla="*/ 170385 w 3595125"/>
              <a:gd name="connsiteY3" fmla="*/ 636105 h 727433"/>
              <a:gd name="connsiteX4" fmla="*/ 204462 w 3595125"/>
              <a:gd name="connsiteY4" fmla="*/ 613387 h 727433"/>
              <a:gd name="connsiteX5" fmla="*/ 227180 w 3595125"/>
              <a:gd name="connsiteY5" fmla="*/ 602028 h 727433"/>
              <a:gd name="connsiteX6" fmla="*/ 244219 w 3595125"/>
              <a:gd name="connsiteY6" fmla="*/ 584989 h 727433"/>
              <a:gd name="connsiteX7" fmla="*/ 295334 w 3595125"/>
              <a:gd name="connsiteY7" fmla="*/ 573630 h 727433"/>
              <a:gd name="connsiteX8" fmla="*/ 346450 w 3595125"/>
              <a:gd name="connsiteY8" fmla="*/ 579310 h 727433"/>
              <a:gd name="connsiteX9" fmla="*/ 369168 w 3595125"/>
              <a:gd name="connsiteY9" fmla="*/ 584989 h 727433"/>
              <a:gd name="connsiteX10" fmla="*/ 380527 w 3595125"/>
              <a:gd name="connsiteY10" fmla="*/ 602028 h 727433"/>
              <a:gd name="connsiteX11" fmla="*/ 403245 w 3595125"/>
              <a:gd name="connsiteY11" fmla="*/ 613387 h 727433"/>
              <a:gd name="connsiteX12" fmla="*/ 437322 w 3595125"/>
              <a:gd name="connsiteY12" fmla="*/ 630425 h 727433"/>
              <a:gd name="connsiteX13" fmla="*/ 505476 w 3595125"/>
              <a:gd name="connsiteY13" fmla="*/ 675861 h 727433"/>
              <a:gd name="connsiteX14" fmla="*/ 522514 w 3595125"/>
              <a:gd name="connsiteY14" fmla="*/ 687220 h 727433"/>
              <a:gd name="connsiteX15" fmla="*/ 579309 w 3595125"/>
              <a:gd name="connsiteY15" fmla="*/ 704259 h 727433"/>
              <a:gd name="connsiteX16" fmla="*/ 602027 w 3595125"/>
              <a:gd name="connsiteY16" fmla="*/ 715618 h 727433"/>
              <a:gd name="connsiteX17" fmla="*/ 647463 w 3595125"/>
              <a:gd name="connsiteY17" fmla="*/ 726977 h 727433"/>
              <a:gd name="connsiteX18" fmla="*/ 744015 w 3595125"/>
              <a:gd name="connsiteY18" fmla="*/ 721297 h 727433"/>
              <a:gd name="connsiteX19" fmla="*/ 948477 w 3595125"/>
              <a:gd name="connsiteY19" fmla="*/ 721297 h 727433"/>
              <a:gd name="connsiteX20" fmla="*/ 954157 w 3595125"/>
              <a:gd name="connsiteY20" fmla="*/ 704259 h 727433"/>
              <a:gd name="connsiteX21" fmla="*/ 965516 w 3595125"/>
              <a:gd name="connsiteY21" fmla="*/ 687220 h 727433"/>
              <a:gd name="connsiteX22" fmla="*/ 959836 w 3595125"/>
              <a:gd name="connsiteY22" fmla="*/ 511156 h 727433"/>
              <a:gd name="connsiteX23" fmla="*/ 971195 w 3595125"/>
              <a:gd name="connsiteY23" fmla="*/ 306694 h 727433"/>
              <a:gd name="connsiteX24" fmla="*/ 982554 w 3595125"/>
              <a:gd name="connsiteY24" fmla="*/ 238540 h 727433"/>
              <a:gd name="connsiteX25" fmla="*/ 1010952 w 3595125"/>
              <a:gd name="connsiteY25" fmla="*/ 193104 h 727433"/>
              <a:gd name="connsiteX26" fmla="*/ 1022311 w 3595125"/>
              <a:gd name="connsiteY26" fmla="*/ 181744 h 727433"/>
              <a:gd name="connsiteX27" fmla="*/ 1056388 w 3595125"/>
              <a:gd name="connsiteY27" fmla="*/ 159026 h 727433"/>
              <a:gd name="connsiteX28" fmla="*/ 1294927 w 3595125"/>
              <a:gd name="connsiteY28" fmla="*/ 164706 h 727433"/>
              <a:gd name="connsiteX29" fmla="*/ 1329004 w 3595125"/>
              <a:gd name="connsiteY29" fmla="*/ 170385 h 727433"/>
              <a:gd name="connsiteX30" fmla="*/ 1431235 w 3595125"/>
              <a:gd name="connsiteY30" fmla="*/ 176065 h 727433"/>
              <a:gd name="connsiteX31" fmla="*/ 1675453 w 3595125"/>
              <a:gd name="connsiteY31" fmla="*/ 170385 h 727433"/>
              <a:gd name="connsiteX32" fmla="*/ 1692492 w 3595125"/>
              <a:gd name="connsiteY32" fmla="*/ 164706 h 727433"/>
              <a:gd name="connsiteX33" fmla="*/ 1703851 w 3595125"/>
              <a:gd name="connsiteY33" fmla="*/ 147667 h 727433"/>
              <a:gd name="connsiteX34" fmla="*/ 1720889 w 3595125"/>
              <a:gd name="connsiteY34" fmla="*/ 136308 h 727433"/>
              <a:gd name="connsiteX35" fmla="*/ 1743607 w 3595125"/>
              <a:gd name="connsiteY35" fmla="*/ 119270 h 727433"/>
              <a:gd name="connsiteX36" fmla="*/ 1754966 w 3595125"/>
              <a:gd name="connsiteY36" fmla="*/ 102231 h 727433"/>
              <a:gd name="connsiteX37" fmla="*/ 1789043 w 3595125"/>
              <a:gd name="connsiteY37" fmla="*/ 85193 h 727433"/>
              <a:gd name="connsiteX38" fmla="*/ 1806082 w 3595125"/>
              <a:gd name="connsiteY38" fmla="*/ 62475 h 727433"/>
              <a:gd name="connsiteX39" fmla="*/ 1840159 w 3595125"/>
              <a:gd name="connsiteY39" fmla="*/ 45436 h 727433"/>
              <a:gd name="connsiteX40" fmla="*/ 1857198 w 3595125"/>
              <a:gd name="connsiteY40" fmla="*/ 28398 h 727433"/>
              <a:gd name="connsiteX41" fmla="*/ 1919672 w 3595125"/>
              <a:gd name="connsiteY41" fmla="*/ 28398 h 727433"/>
              <a:gd name="connsiteX42" fmla="*/ 1982147 w 3595125"/>
              <a:gd name="connsiteY42" fmla="*/ 56795 h 727433"/>
              <a:gd name="connsiteX43" fmla="*/ 2084378 w 3595125"/>
              <a:gd name="connsiteY43" fmla="*/ 28398 h 727433"/>
              <a:gd name="connsiteX44" fmla="*/ 2112775 w 3595125"/>
              <a:gd name="connsiteY44" fmla="*/ 22718 h 727433"/>
              <a:gd name="connsiteX45" fmla="*/ 2158211 w 3595125"/>
              <a:gd name="connsiteY45" fmla="*/ 0 h 727433"/>
              <a:gd name="connsiteX46" fmla="*/ 2322917 w 3595125"/>
              <a:gd name="connsiteY46" fmla="*/ 22718 h 727433"/>
              <a:gd name="connsiteX47" fmla="*/ 2339955 w 3595125"/>
              <a:gd name="connsiteY47" fmla="*/ 39757 h 727433"/>
              <a:gd name="connsiteX48" fmla="*/ 2374032 w 3595125"/>
              <a:gd name="connsiteY48" fmla="*/ 90872 h 727433"/>
              <a:gd name="connsiteX49" fmla="*/ 2391071 w 3595125"/>
              <a:gd name="connsiteY49" fmla="*/ 102231 h 727433"/>
              <a:gd name="connsiteX50" fmla="*/ 2402430 w 3595125"/>
              <a:gd name="connsiteY50" fmla="*/ 119270 h 727433"/>
              <a:gd name="connsiteX51" fmla="*/ 2413789 w 3595125"/>
              <a:gd name="connsiteY51" fmla="*/ 141988 h 727433"/>
              <a:gd name="connsiteX52" fmla="*/ 2430827 w 3595125"/>
              <a:gd name="connsiteY52" fmla="*/ 159026 h 727433"/>
              <a:gd name="connsiteX53" fmla="*/ 2453545 w 3595125"/>
              <a:gd name="connsiteY53" fmla="*/ 193104 h 727433"/>
              <a:gd name="connsiteX54" fmla="*/ 2464904 w 3595125"/>
              <a:gd name="connsiteY54" fmla="*/ 210142 h 727433"/>
              <a:gd name="connsiteX55" fmla="*/ 2476263 w 3595125"/>
              <a:gd name="connsiteY55" fmla="*/ 238540 h 727433"/>
              <a:gd name="connsiteX56" fmla="*/ 2481943 w 3595125"/>
              <a:gd name="connsiteY56" fmla="*/ 255578 h 727433"/>
              <a:gd name="connsiteX57" fmla="*/ 2493302 w 3595125"/>
              <a:gd name="connsiteY57" fmla="*/ 272617 h 727433"/>
              <a:gd name="connsiteX58" fmla="*/ 2504661 w 3595125"/>
              <a:gd name="connsiteY58" fmla="*/ 306694 h 727433"/>
              <a:gd name="connsiteX59" fmla="*/ 2510340 w 3595125"/>
              <a:gd name="connsiteY59" fmla="*/ 335091 h 727433"/>
              <a:gd name="connsiteX60" fmla="*/ 2527379 w 3595125"/>
              <a:gd name="connsiteY60" fmla="*/ 352130 h 727433"/>
              <a:gd name="connsiteX61" fmla="*/ 2533058 w 3595125"/>
              <a:gd name="connsiteY61" fmla="*/ 380527 h 727433"/>
              <a:gd name="connsiteX62" fmla="*/ 2538738 w 3595125"/>
              <a:gd name="connsiteY62" fmla="*/ 397566 h 727433"/>
              <a:gd name="connsiteX63" fmla="*/ 2544417 w 3595125"/>
              <a:gd name="connsiteY63" fmla="*/ 425963 h 727433"/>
              <a:gd name="connsiteX64" fmla="*/ 2550097 w 3595125"/>
              <a:gd name="connsiteY64" fmla="*/ 448681 h 727433"/>
              <a:gd name="connsiteX65" fmla="*/ 2561456 w 3595125"/>
              <a:gd name="connsiteY65" fmla="*/ 505476 h 727433"/>
              <a:gd name="connsiteX66" fmla="*/ 2572815 w 3595125"/>
              <a:gd name="connsiteY66" fmla="*/ 522515 h 727433"/>
              <a:gd name="connsiteX67" fmla="*/ 2578494 w 3595125"/>
              <a:gd name="connsiteY67" fmla="*/ 545233 h 727433"/>
              <a:gd name="connsiteX68" fmla="*/ 2595533 w 3595125"/>
              <a:gd name="connsiteY68" fmla="*/ 550912 h 727433"/>
              <a:gd name="connsiteX69" fmla="*/ 2640969 w 3595125"/>
              <a:gd name="connsiteY69" fmla="*/ 562271 h 727433"/>
              <a:gd name="connsiteX70" fmla="*/ 2709123 w 3595125"/>
              <a:gd name="connsiteY70" fmla="*/ 556592 h 727433"/>
              <a:gd name="connsiteX71" fmla="*/ 2777277 w 3595125"/>
              <a:gd name="connsiteY71" fmla="*/ 499797 h 727433"/>
              <a:gd name="connsiteX72" fmla="*/ 2811354 w 3595125"/>
              <a:gd name="connsiteY72" fmla="*/ 488438 h 727433"/>
              <a:gd name="connsiteX73" fmla="*/ 2845431 w 3595125"/>
              <a:gd name="connsiteY73" fmla="*/ 482758 h 727433"/>
              <a:gd name="connsiteX74" fmla="*/ 2873829 w 3595125"/>
              <a:gd name="connsiteY74" fmla="*/ 477079 h 727433"/>
              <a:gd name="connsiteX75" fmla="*/ 3038534 w 3595125"/>
              <a:gd name="connsiteY75" fmla="*/ 482758 h 727433"/>
              <a:gd name="connsiteX76" fmla="*/ 3095329 w 3595125"/>
              <a:gd name="connsiteY76" fmla="*/ 477079 h 727433"/>
              <a:gd name="connsiteX77" fmla="*/ 3089650 w 3595125"/>
              <a:gd name="connsiteY77" fmla="*/ 374848 h 727433"/>
              <a:gd name="connsiteX78" fmla="*/ 3237317 w 3595125"/>
              <a:gd name="connsiteY78" fmla="*/ 232860 h 727433"/>
              <a:gd name="connsiteX79" fmla="*/ 3282753 w 3595125"/>
              <a:gd name="connsiteY79" fmla="*/ 238540 h 727433"/>
              <a:gd name="connsiteX80" fmla="*/ 3294112 w 3595125"/>
              <a:gd name="connsiteY80" fmla="*/ 318053 h 727433"/>
              <a:gd name="connsiteX81" fmla="*/ 3311150 w 3595125"/>
              <a:gd name="connsiteY81" fmla="*/ 397566 h 727433"/>
              <a:gd name="connsiteX82" fmla="*/ 3322509 w 3595125"/>
              <a:gd name="connsiteY82" fmla="*/ 488438 h 727433"/>
              <a:gd name="connsiteX83" fmla="*/ 3396343 w 3595125"/>
              <a:gd name="connsiteY83" fmla="*/ 482758 h 727433"/>
              <a:gd name="connsiteX84" fmla="*/ 3441779 w 3595125"/>
              <a:gd name="connsiteY84" fmla="*/ 477079 h 727433"/>
              <a:gd name="connsiteX85" fmla="*/ 3526971 w 3595125"/>
              <a:gd name="connsiteY85" fmla="*/ 471399 h 727433"/>
              <a:gd name="connsiteX86" fmla="*/ 3521292 w 3595125"/>
              <a:gd name="connsiteY86" fmla="*/ 374848 h 727433"/>
              <a:gd name="connsiteX87" fmla="*/ 3509933 w 3595125"/>
              <a:gd name="connsiteY87" fmla="*/ 283976 h 727433"/>
              <a:gd name="connsiteX88" fmla="*/ 3595125 w 3595125"/>
              <a:gd name="connsiteY88" fmla="*/ 141988 h 72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95125" h="727433">
                <a:moveTo>
                  <a:pt x="0" y="681541"/>
                </a:moveTo>
                <a:cubicBezTo>
                  <a:pt x="37863" y="675861"/>
                  <a:pt x="76108" y="672311"/>
                  <a:pt x="113590" y="664502"/>
                </a:cubicBezTo>
                <a:cubicBezTo>
                  <a:pt x="130659" y="660946"/>
                  <a:pt x="138741" y="649087"/>
                  <a:pt x="153347" y="641784"/>
                </a:cubicBezTo>
                <a:cubicBezTo>
                  <a:pt x="158702" y="639107"/>
                  <a:pt x="164706" y="637998"/>
                  <a:pt x="170385" y="636105"/>
                </a:cubicBezTo>
                <a:cubicBezTo>
                  <a:pt x="181744" y="628532"/>
                  <a:pt x="192251" y="619492"/>
                  <a:pt x="204462" y="613387"/>
                </a:cubicBezTo>
                <a:cubicBezTo>
                  <a:pt x="212035" y="609601"/>
                  <a:pt x="220291" y="606949"/>
                  <a:pt x="227180" y="602028"/>
                </a:cubicBezTo>
                <a:cubicBezTo>
                  <a:pt x="233716" y="597359"/>
                  <a:pt x="237536" y="589444"/>
                  <a:pt x="244219" y="584989"/>
                </a:cubicBezTo>
                <a:cubicBezTo>
                  <a:pt x="253538" y="578776"/>
                  <a:pt x="291215" y="574317"/>
                  <a:pt x="295334" y="573630"/>
                </a:cubicBezTo>
                <a:cubicBezTo>
                  <a:pt x="312373" y="575523"/>
                  <a:pt x="329506" y="576703"/>
                  <a:pt x="346450" y="579310"/>
                </a:cubicBezTo>
                <a:cubicBezTo>
                  <a:pt x="354165" y="580497"/>
                  <a:pt x="362673" y="580659"/>
                  <a:pt x="369168" y="584989"/>
                </a:cubicBezTo>
                <a:cubicBezTo>
                  <a:pt x="374848" y="588775"/>
                  <a:pt x="375283" y="597658"/>
                  <a:pt x="380527" y="602028"/>
                </a:cubicBezTo>
                <a:cubicBezTo>
                  <a:pt x="387031" y="607448"/>
                  <a:pt x="395894" y="609186"/>
                  <a:pt x="403245" y="613387"/>
                </a:cubicBezTo>
                <a:cubicBezTo>
                  <a:pt x="434071" y="631002"/>
                  <a:pt x="406083" y="620013"/>
                  <a:pt x="437322" y="630425"/>
                </a:cubicBezTo>
                <a:lnTo>
                  <a:pt x="505476" y="675861"/>
                </a:lnTo>
                <a:cubicBezTo>
                  <a:pt x="511155" y="679647"/>
                  <a:pt x="515892" y="685564"/>
                  <a:pt x="522514" y="687220"/>
                </a:cubicBezTo>
                <a:cubicBezTo>
                  <a:pt x="538817" y="691296"/>
                  <a:pt x="565484" y="697347"/>
                  <a:pt x="579309" y="704259"/>
                </a:cubicBezTo>
                <a:cubicBezTo>
                  <a:pt x="586882" y="708045"/>
                  <a:pt x="593995" y="712941"/>
                  <a:pt x="602027" y="715618"/>
                </a:cubicBezTo>
                <a:cubicBezTo>
                  <a:pt x="616837" y="720555"/>
                  <a:pt x="632318" y="723191"/>
                  <a:pt x="647463" y="726977"/>
                </a:cubicBezTo>
                <a:cubicBezTo>
                  <a:pt x="679647" y="725084"/>
                  <a:pt x="711775" y="721297"/>
                  <a:pt x="744015" y="721297"/>
                </a:cubicBezTo>
                <a:cubicBezTo>
                  <a:pt x="1003038" y="721297"/>
                  <a:pt x="727606" y="735103"/>
                  <a:pt x="948477" y="721297"/>
                </a:cubicBezTo>
                <a:cubicBezTo>
                  <a:pt x="950370" y="715618"/>
                  <a:pt x="951480" y="709614"/>
                  <a:pt x="954157" y="704259"/>
                </a:cubicBezTo>
                <a:cubicBezTo>
                  <a:pt x="957210" y="698154"/>
                  <a:pt x="965315" y="694043"/>
                  <a:pt x="965516" y="687220"/>
                </a:cubicBezTo>
                <a:cubicBezTo>
                  <a:pt x="967242" y="628527"/>
                  <a:pt x="961729" y="569844"/>
                  <a:pt x="959836" y="511156"/>
                </a:cubicBezTo>
                <a:cubicBezTo>
                  <a:pt x="963397" y="411453"/>
                  <a:pt x="959704" y="383303"/>
                  <a:pt x="971195" y="306694"/>
                </a:cubicBezTo>
                <a:cubicBezTo>
                  <a:pt x="974611" y="283917"/>
                  <a:pt x="975271" y="260389"/>
                  <a:pt x="982554" y="238540"/>
                </a:cubicBezTo>
                <a:cubicBezTo>
                  <a:pt x="998943" y="189373"/>
                  <a:pt x="982313" y="216015"/>
                  <a:pt x="1010952" y="193104"/>
                </a:cubicBezTo>
                <a:cubicBezTo>
                  <a:pt x="1015133" y="189759"/>
                  <a:pt x="1018027" y="184957"/>
                  <a:pt x="1022311" y="181744"/>
                </a:cubicBezTo>
                <a:cubicBezTo>
                  <a:pt x="1033232" y="173553"/>
                  <a:pt x="1056388" y="159026"/>
                  <a:pt x="1056388" y="159026"/>
                </a:cubicBezTo>
                <a:lnTo>
                  <a:pt x="1294927" y="164706"/>
                </a:lnTo>
                <a:cubicBezTo>
                  <a:pt x="1306433" y="165185"/>
                  <a:pt x="1317528" y="169429"/>
                  <a:pt x="1329004" y="170385"/>
                </a:cubicBezTo>
                <a:cubicBezTo>
                  <a:pt x="1363016" y="173219"/>
                  <a:pt x="1397158" y="174172"/>
                  <a:pt x="1431235" y="176065"/>
                </a:cubicBezTo>
                <a:cubicBezTo>
                  <a:pt x="1512641" y="174172"/>
                  <a:pt x="1594102" y="173922"/>
                  <a:pt x="1675453" y="170385"/>
                </a:cubicBezTo>
                <a:cubicBezTo>
                  <a:pt x="1681434" y="170125"/>
                  <a:pt x="1687817" y="168446"/>
                  <a:pt x="1692492" y="164706"/>
                </a:cubicBezTo>
                <a:cubicBezTo>
                  <a:pt x="1697822" y="160442"/>
                  <a:pt x="1699024" y="152494"/>
                  <a:pt x="1703851" y="147667"/>
                </a:cubicBezTo>
                <a:cubicBezTo>
                  <a:pt x="1708677" y="142840"/>
                  <a:pt x="1715335" y="140275"/>
                  <a:pt x="1720889" y="136308"/>
                </a:cubicBezTo>
                <a:cubicBezTo>
                  <a:pt x="1728592" y="130806"/>
                  <a:pt x="1736034" y="124949"/>
                  <a:pt x="1743607" y="119270"/>
                </a:cubicBezTo>
                <a:cubicBezTo>
                  <a:pt x="1747393" y="113590"/>
                  <a:pt x="1750139" y="107058"/>
                  <a:pt x="1754966" y="102231"/>
                </a:cubicBezTo>
                <a:cubicBezTo>
                  <a:pt x="1765976" y="91221"/>
                  <a:pt x="1775185" y="89812"/>
                  <a:pt x="1789043" y="85193"/>
                </a:cubicBezTo>
                <a:cubicBezTo>
                  <a:pt x="1794723" y="77620"/>
                  <a:pt x="1799389" y="69168"/>
                  <a:pt x="1806082" y="62475"/>
                </a:cubicBezTo>
                <a:cubicBezTo>
                  <a:pt x="1817092" y="51465"/>
                  <a:pt x="1826301" y="50056"/>
                  <a:pt x="1840159" y="45436"/>
                </a:cubicBezTo>
                <a:cubicBezTo>
                  <a:pt x="1845839" y="39757"/>
                  <a:pt x="1850224" y="32383"/>
                  <a:pt x="1857198" y="28398"/>
                </a:cubicBezTo>
                <a:cubicBezTo>
                  <a:pt x="1876837" y="17176"/>
                  <a:pt x="1899740" y="25550"/>
                  <a:pt x="1919672" y="28398"/>
                </a:cubicBezTo>
                <a:cubicBezTo>
                  <a:pt x="1940497" y="37864"/>
                  <a:pt x="1959435" y="54070"/>
                  <a:pt x="1982147" y="56795"/>
                </a:cubicBezTo>
                <a:cubicBezTo>
                  <a:pt x="2097213" y="70603"/>
                  <a:pt x="2030984" y="52129"/>
                  <a:pt x="2084378" y="28398"/>
                </a:cubicBezTo>
                <a:cubicBezTo>
                  <a:pt x="2093199" y="24477"/>
                  <a:pt x="2103529" y="25492"/>
                  <a:pt x="2112775" y="22718"/>
                </a:cubicBezTo>
                <a:cubicBezTo>
                  <a:pt x="2138039" y="15139"/>
                  <a:pt x="2139031" y="12787"/>
                  <a:pt x="2158211" y="0"/>
                </a:cubicBezTo>
                <a:cubicBezTo>
                  <a:pt x="2221654" y="3172"/>
                  <a:pt x="2268091" y="-4695"/>
                  <a:pt x="2322917" y="22718"/>
                </a:cubicBezTo>
                <a:cubicBezTo>
                  <a:pt x="2330101" y="26310"/>
                  <a:pt x="2335136" y="33331"/>
                  <a:pt x="2339955" y="39757"/>
                </a:cubicBezTo>
                <a:cubicBezTo>
                  <a:pt x="2352241" y="56139"/>
                  <a:pt x="2356993" y="79513"/>
                  <a:pt x="2374032" y="90872"/>
                </a:cubicBezTo>
                <a:lnTo>
                  <a:pt x="2391071" y="102231"/>
                </a:lnTo>
                <a:cubicBezTo>
                  <a:pt x="2394857" y="107911"/>
                  <a:pt x="2399043" y="113343"/>
                  <a:pt x="2402430" y="119270"/>
                </a:cubicBezTo>
                <a:cubicBezTo>
                  <a:pt x="2406631" y="126621"/>
                  <a:pt x="2408868" y="135099"/>
                  <a:pt x="2413789" y="141988"/>
                </a:cubicBezTo>
                <a:cubicBezTo>
                  <a:pt x="2418457" y="148524"/>
                  <a:pt x="2425896" y="152686"/>
                  <a:pt x="2430827" y="159026"/>
                </a:cubicBezTo>
                <a:cubicBezTo>
                  <a:pt x="2439208" y="169802"/>
                  <a:pt x="2445972" y="181745"/>
                  <a:pt x="2453545" y="193104"/>
                </a:cubicBezTo>
                <a:cubicBezTo>
                  <a:pt x="2457331" y="198783"/>
                  <a:pt x="2462369" y="203804"/>
                  <a:pt x="2464904" y="210142"/>
                </a:cubicBezTo>
                <a:cubicBezTo>
                  <a:pt x="2468690" y="219608"/>
                  <a:pt x="2472683" y="228994"/>
                  <a:pt x="2476263" y="238540"/>
                </a:cubicBezTo>
                <a:cubicBezTo>
                  <a:pt x="2478365" y="244145"/>
                  <a:pt x="2479266" y="250223"/>
                  <a:pt x="2481943" y="255578"/>
                </a:cubicBezTo>
                <a:cubicBezTo>
                  <a:pt x="2484996" y="261683"/>
                  <a:pt x="2489516" y="266937"/>
                  <a:pt x="2493302" y="272617"/>
                </a:cubicBezTo>
                <a:cubicBezTo>
                  <a:pt x="2497088" y="283976"/>
                  <a:pt x="2502313" y="294953"/>
                  <a:pt x="2504661" y="306694"/>
                </a:cubicBezTo>
                <a:cubicBezTo>
                  <a:pt x="2506554" y="316160"/>
                  <a:pt x="2506023" y="326457"/>
                  <a:pt x="2510340" y="335091"/>
                </a:cubicBezTo>
                <a:cubicBezTo>
                  <a:pt x="2513932" y="342275"/>
                  <a:pt x="2521699" y="346450"/>
                  <a:pt x="2527379" y="352130"/>
                </a:cubicBezTo>
                <a:cubicBezTo>
                  <a:pt x="2529272" y="361596"/>
                  <a:pt x="2530717" y="371162"/>
                  <a:pt x="2533058" y="380527"/>
                </a:cubicBezTo>
                <a:cubicBezTo>
                  <a:pt x="2534510" y="386335"/>
                  <a:pt x="2537286" y="391758"/>
                  <a:pt x="2538738" y="397566"/>
                </a:cubicBezTo>
                <a:cubicBezTo>
                  <a:pt x="2541079" y="406931"/>
                  <a:pt x="2542323" y="416540"/>
                  <a:pt x="2544417" y="425963"/>
                </a:cubicBezTo>
                <a:cubicBezTo>
                  <a:pt x="2546110" y="433583"/>
                  <a:pt x="2548566" y="441027"/>
                  <a:pt x="2550097" y="448681"/>
                </a:cubicBezTo>
                <a:cubicBezTo>
                  <a:pt x="2551860" y="457497"/>
                  <a:pt x="2556507" y="493928"/>
                  <a:pt x="2561456" y="505476"/>
                </a:cubicBezTo>
                <a:cubicBezTo>
                  <a:pt x="2564145" y="511750"/>
                  <a:pt x="2569029" y="516835"/>
                  <a:pt x="2572815" y="522515"/>
                </a:cubicBezTo>
                <a:cubicBezTo>
                  <a:pt x="2574708" y="530088"/>
                  <a:pt x="2573618" y="539138"/>
                  <a:pt x="2578494" y="545233"/>
                </a:cubicBezTo>
                <a:cubicBezTo>
                  <a:pt x="2582234" y="549908"/>
                  <a:pt x="2589725" y="549460"/>
                  <a:pt x="2595533" y="550912"/>
                </a:cubicBezTo>
                <a:lnTo>
                  <a:pt x="2640969" y="562271"/>
                </a:lnTo>
                <a:lnTo>
                  <a:pt x="2709123" y="556592"/>
                </a:lnTo>
                <a:cubicBezTo>
                  <a:pt x="2736006" y="544271"/>
                  <a:pt x="2749222" y="509149"/>
                  <a:pt x="2777277" y="499797"/>
                </a:cubicBezTo>
                <a:cubicBezTo>
                  <a:pt x="2788636" y="496011"/>
                  <a:pt x="2799738" y="491342"/>
                  <a:pt x="2811354" y="488438"/>
                </a:cubicBezTo>
                <a:cubicBezTo>
                  <a:pt x="2822526" y="485645"/>
                  <a:pt x="2834101" y="484818"/>
                  <a:pt x="2845431" y="482758"/>
                </a:cubicBezTo>
                <a:cubicBezTo>
                  <a:pt x="2854929" y="481031"/>
                  <a:pt x="2864363" y="478972"/>
                  <a:pt x="2873829" y="477079"/>
                </a:cubicBezTo>
                <a:cubicBezTo>
                  <a:pt x="2928731" y="478972"/>
                  <a:pt x="2983600" y="482758"/>
                  <a:pt x="3038534" y="482758"/>
                </a:cubicBezTo>
                <a:cubicBezTo>
                  <a:pt x="3057560" y="482758"/>
                  <a:pt x="3087184" y="494274"/>
                  <a:pt x="3095329" y="477079"/>
                </a:cubicBezTo>
                <a:cubicBezTo>
                  <a:pt x="3109940" y="446235"/>
                  <a:pt x="3091543" y="408925"/>
                  <a:pt x="3089650" y="374848"/>
                </a:cubicBezTo>
                <a:cubicBezTo>
                  <a:pt x="3096992" y="183937"/>
                  <a:pt x="3046261" y="221281"/>
                  <a:pt x="3237317" y="232860"/>
                </a:cubicBezTo>
                <a:cubicBezTo>
                  <a:pt x="3252552" y="233783"/>
                  <a:pt x="3267608" y="236647"/>
                  <a:pt x="3282753" y="238540"/>
                </a:cubicBezTo>
                <a:cubicBezTo>
                  <a:pt x="3290958" y="312393"/>
                  <a:pt x="3284247" y="265443"/>
                  <a:pt x="3294112" y="318053"/>
                </a:cubicBezTo>
                <a:cubicBezTo>
                  <a:pt x="3307431" y="389084"/>
                  <a:pt x="3298527" y="359693"/>
                  <a:pt x="3311150" y="397566"/>
                </a:cubicBezTo>
                <a:cubicBezTo>
                  <a:pt x="3314936" y="427857"/>
                  <a:pt x="3292073" y="490779"/>
                  <a:pt x="3322509" y="488438"/>
                </a:cubicBezTo>
                <a:lnTo>
                  <a:pt x="3396343" y="482758"/>
                </a:lnTo>
                <a:cubicBezTo>
                  <a:pt x="3411537" y="481311"/>
                  <a:pt x="3426573" y="478401"/>
                  <a:pt x="3441779" y="477079"/>
                </a:cubicBezTo>
                <a:cubicBezTo>
                  <a:pt x="3470132" y="474613"/>
                  <a:pt x="3498574" y="473292"/>
                  <a:pt x="3526971" y="471399"/>
                </a:cubicBezTo>
                <a:cubicBezTo>
                  <a:pt x="3525078" y="439215"/>
                  <a:pt x="3524211" y="406955"/>
                  <a:pt x="3521292" y="374848"/>
                </a:cubicBezTo>
                <a:cubicBezTo>
                  <a:pt x="3518528" y="344447"/>
                  <a:pt x="3509933" y="283976"/>
                  <a:pt x="3509933" y="283976"/>
                </a:cubicBezTo>
                <a:cubicBezTo>
                  <a:pt x="3516671" y="115505"/>
                  <a:pt x="3468245" y="141988"/>
                  <a:pt x="3595125" y="141988"/>
                </a:cubicBezTo>
              </a:path>
            </a:pathLst>
          </a:cu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203108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Oval 262"/>
          <p:cNvSpPr/>
          <p:nvPr/>
        </p:nvSpPr>
        <p:spPr>
          <a:xfrm rot="1195875">
            <a:off x="5267030" y="3016627"/>
            <a:ext cx="369071" cy="1307501"/>
          </a:xfrm>
          <a:prstGeom prst="ellipse">
            <a:avLst/>
          </a:prstGeom>
          <a:solidFill>
            <a:schemeClr val="tx1">
              <a:lumMod val="9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Title 1"/>
          <p:cNvSpPr>
            <a:spLocks noGrp="1"/>
          </p:cNvSpPr>
          <p:nvPr>
            <p:ph type="title"/>
          </p:nvPr>
        </p:nvSpPr>
        <p:spPr/>
        <p:txBody>
          <a:bodyPr>
            <a:normAutofit/>
          </a:bodyPr>
          <a:lstStyle/>
          <a:p>
            <a:r>
              <a:rPr lang="en-GB" dirty="0"/>
              <a:t>Local variation is useful for adaptive sampling</a:t>
            </a:r>
          </a:p>
        </p:txBody>
      </p:sp>
      <p:sp>
        <p:nvSpPr>
          <p:cNvPr id="3" name="Slide Number Placeholder 2"/>
          <p:cNvSpPr>
            <a:spLocks noGrp="1"/>
          </p:cNvSpPr>
          <p:nvPr>
            <p:ph type="sldNum" sz="quarter" idx="12"/>
          </p:nvPr>
        </p:nvSpPr>
        <p:spPr/>
        <p:txBody>
          <a:bodyPr/>
          <a:lstStyle/>
          <a:p>
            <a:fld id="{50DC014F-B254-430C-8246-BEE23660095E}" type="slidenum">
              <a:rPr lang="en-GB" smtClean="0"/>
              <a:t>24</a:t>
            </a:fld>
            <a:endParaRPr lang="en-GB"/>
          </a:p>
        </p:txBody>
      </p:sp>
      <p:grpSp>
        <p:nvGrpSpPr>
          <p:cNvPr id="114" name="Group 113"/>
          <p:cNvGrpSpPr/>
          <p:nvPr/>
        </p:nvGrpSpPr>
        <p:grpSpPr>
          <a:xfrm>
            <a:off x="2921628" y="2341448"/>
            <a:ext cx="2780249" cy="2506078"/>
            <a:chOff x="4501928" y="1932674"/>
            <a:chExt cx="3706998" cy="3341437"/>
          </a:xfrm>
          <a:solidFill>
            <a:schemeClr val="bg1">
              <a:lumMod val="85000"/>
              <a:lumOff val="15000"/>
            </a:schemeClr>
          </a:solidFill>
        </p:grpSpPr>
        <p:sp>
          <p:nvSpPr>
            <p:cNvPr id="115" name="Oval 11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6" name="Oval 11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7" name="Oval 11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8" name="Oval 11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9" name="Oval 11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0" name="Oval 11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1" name="Oval 12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2" name="Oval 12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3" name="Oval 12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4" name="Oval 12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5" name="Oval 12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6" name="Oval 12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7" name="Oval 12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8" name="Oval 12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9" name="Oval 12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0" name="Oval 12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1" name="Oval 13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2" name="Oval 13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3" name="Oval 13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4" name="Oval 13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5" name="Oval 13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6" name="Oval 13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7" name="Oval 13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8" name="Oval 13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9" name="Oval 13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0" name="Oval 13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1" name="Oval 14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2" name="Oval 14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3" name="Oval 14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4" name="Oval 14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5" name="Oval 14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6" name="Oval 14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7" name="Oval 14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8" name="Oval 14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9" name="Oval 14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0" name="Oval 14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1" name="Oval 15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2" name="Oval 15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3" name="Oval 15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4" name="Oval 15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5" name="Oval 15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6" name="Oval 15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7" name="Oval 15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58" name="Oval 15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9" name="Oval 15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cxnSp>
        <p:nvCxnSpPr>
          <p:cNvPr id="160" name="Straight Arrow Connector 159"/>
          <p:cNvCxnSpPr/>
          <p:nvPr/>
        </p:nvCxnSpPr>
        <p:spPr>
          <a:xfrm flipV="1">
            <a:off x="2791017" y="2387962"/>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a:off x="2791018" y="4973555"/>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TextBox 161"/>
          <p:cNvSpPr txBox="1"/>
          <p:nvPr/>
        </p:nvSpPr>
        <p:spPr>
          <a:xfrm rot="16200000">
            <a:off x="1163273" y="3387180"/>
            <a:ext cx="2709691" cy="369332"/>
          </a:xfrm>
          <a:prstGeom prst="rect">
            <a:avLst/>
          </a:prstGeom>
          <a:noFill/>
        </p:spPr>
        <p:txBody>
          <a:bodyPr wrap="square" rtlCol="0">
            <a:spAutoFit/>
          </a:bodyPr>
          <a:lstStyle/>
          <a:p>
            <a:r>
              <a:rPr lang="en-US">
                <a:solidFill>
                  <a:schemeClr val="bg1">
                    <a:lumMod val="75000"/>
                    <a:lumOff val="25000"/>
                  </a:schemeClr>
                </a:solidFill>
              </a:rPr>
              <a:t>n-dimensional path </a:t>
            </a:r>
            <a:r>
              <a:rPr lang="en-US" dirty="0">
                <a:solidFill>
                  <a:schemeClr val="bg1">
                    <a:lumMod val="75000"/>
                    <a:lumOff val="25000"/>
                  </a:schemeClr>
                </a:solidFill>
              </a:rPr>
              <a:t>space</a:t>
            </a:r>
            <a:endParaRPr lang="en-GB" dirty="0">
              <a:solidFill>
                <a:schemeClr val="bg1">
                  <a:lumMod val="75000"/>
                  <a:lumOff val="25000"/>
                </a:schemeClr>
              </a:solidFill>
            </a:endParaRPr>
          </a:p>
        </p:txBody>
      </p:sp>
      <p:sp>
        <p:nvSpPr>
          <p:cNvPr id="163" name="TextBox 162"/>
          <p:cNvSpPr txBox="1"/>
          <p:nvPr/>
        </p:nvSpPr>
        <p:spPr>
          <a:xfrm>
            <a:off x="3396403" y="4926691"/>
            <a:ext cx="1678986" cy="369332"/>
          </a:xfrm>
          <a:prstGeom prst="rect">
            <a:avLst/>
          </a:prstGeom>
          <a:noFill/>
        </p:spPr>
        <p:txBody>
          <a:bodyPr wrap="none" rtlCol="0">
            <a:spAutoFit/>
          </a:bodyPr>
          <a:lstStyle/>
          <a:p>
            <a:r>
              <a:rPr lang="en-US" dirty="0">
                <a:solidFill>
                  <a:schemeClr val="bg1">
                    <a:lumMod val="75000"/>
                    <a:lumOff val="25000"/>
                  </a:schemeClr>
                </a:solidFill>
              </a:rPr>
              <a:t>pixels </a:t>
            </a:r>
            <a:r>
              <a:rPr lang="en-US">
                <a:solidFill>
                  <a:schemeClr val="bg1">
                    <a:lumMod val="75000"/>
                    <a:lumOff val="25000"/>
                  </a:schemeClr>
                </a:solidFill>
              </a:rPr>
              <a:t>on sensor</a:t>
            </a:r>
            <a:endParaRPr lang="en-GB" dirty="0">
              <a:solidFill>
                <a:schemeClr val="bg1">
                  <a:lumMod val="75000"/>
                  <a:lumOff val="25000"/>
                </a:schemeClr>
              </a:solidFill>
            </a:endParaRPr>
          </a:p>
        </p:txBody>
      </p:sp>
      <p:sp>
        <p:nvSpPr>
          <p:cNvPr id="164" name="Oval 163"/>
          <p:cNvSpPr/>
          <p:nvPr/>
        </p:nvSpPr>
        <p:spPr>
          <a:xfrm>
            <a:off x="309346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5" name="Oval 164"/>
          <p:cNvSpPr/>
          <p:nvPr/>
        </p:nvSpPr>
        <p:spPr>
          <a:xfrm>
            <a:off x="36933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6" name="Oval 165"/>
          <p:cNvSpPr/>
          <p:nvPr/>
        </p:nvSpPr>
        <p:spPr>
          <a:xfrm>
            <a:off x="343449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7" name="Oval 166"/>
          <p:cNvSpPr/>
          <p:nvPr/>
        </p:nvSpPr>
        <p:spPr>
          <a:xfrm>
            <a:off x="44515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8" name="Oval 167"/>
          <p:cNvSpPr/>
          <p:nvPr/>
        </p:nvSpPr>
        <p:spPr>
          <a:xfrm>
            <a:off x="409989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9" name="Oval 168"/>
          <p:cNvSpPr/>
          <p:nvPr/>
        </p:nvSpPr>
        <p:spPr>
          <a:xfrm>
            <a:off x="340912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0" name="Oval 169"/>
          <p:cNvSpPr/>
          <p:nvPr/>
        </p:nvSpPr>
        <p:spPr>
          <a:xfrm>
            <a:off x="312483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1" name="Oval 170"/>
          <p:cNvSpPr/>
          <p:nvPr/>
        </p:nvSpPr>
        <p:spPr>
          <a:xfrm>
            <a:off x="391912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2" name="Oval 171"/>
          <p:cNvSpPr/>
          <p:nvPr/>
        </p:nvSpPr>
        <p:spPr>
          <a:xfrm>
            <a:off x="380837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3" name="Oval 172"/>
          <p:cNvSpPr/>
          <p:nvPr/>
        </p:nvSpPr>
        <p:spPr>
          <a:xfrm rot="19800000">
            <a:off x="345295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4" name="Oval 173"/>
          <p:cNvSpPr/>
          <p:nvPr/>
        </p:nvSpPr>
        <p:spPr>
          <a:xfrm rot="19800000">
            <a:off x="405284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5" name="Oval 174"/>
          <p:cNvSpPr/>
          <p:nvPr/>
        </p:nvSpPr>
        <p:spPr>
          <a:xfrm rot="19800000">
            <a:off x="379397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6" name="Oval 175"/>
          <p:cNvSpPr/>
          <p:nvPr/>
        </p:nvSpPr>
        <p:spPr>
          <a:xfrm rot="19800000">
            <a:off x="48110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7" name="Oval 176"/>
          <p:cNvSpPr/>
          <p:nvPr/>
        </p:nvSpPr>
        <p:spPr>
          <a:xfrm rot="19800000">
            <a:off x="445938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8" name="Oval 177"/>
          <p:cNvSpPr/>
          <p:nvPr/>
        </p:nvSpPr>
        <p:spPr>
          <a:xfrm rot="19800000">
            <a:off x="376861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9" name="Oval 178"/>
          <p:cNvSpPr/>
          <p:nvPr/>
        </p:nvSpPr>
        <p:spPr>
          <a:xfrm rot="19800000">
            <a:off x="348431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0" name="Oval 179"/>
          <p:cNvSpPr/>
          <p:nvPr/>
        </p:nvSpPr>
        <p:spPr>
          <a:xfrm rot="19800000">
            <a:off x="427860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1" name="Oval 180"/>
          <p:cNvSpPr/>
          <p:nvPr/>
        </p:nvSpPr>
        <p:spPr>
          <a:xfrm rot="19800000">
            <a:off x="416785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2" name="Oval 181"/>
          <p:cNvSpPr/>
          <p:nvPr/>
        </p:nvSpPr>
        <p:spPr>
          <a:xfrm rot="1800000">
            <a:off x="295971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3" name="Oval 182"/>
          <p:cNvSpPr/>
          <p:nvPr/>
        </p:nvSpPr>
        <p:spPr>
          <a:xfrm rot="1800000">
            <a:off x="355961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4" name="Oval 183"/>
          <p:cNvSpPr/>
          <p:nvPr/>
        </p:nvSpPr>
        <p:spPr>
          <a:xfrm rot="1800000">
            <a:off x="330074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5" name="Oval 184"/>
          <p:cNvSpPr/>
          <p:nvPr/>
        </p:nvSpPr>
        <p:spPr>
          <a:xfrm rot="1800000">
            <a:off x="431782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6" name="Oval 185"/>
          <p:cNvSpPr/>
          <p:nvPr/>
        </p:nvSpPr>
        <p:spPr>
          <a:xfrm rot="1800000">
            <a:off x="396614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7" name="Oval 186"/>
          <p:cNvSpPr/>
          <p:nvPr/>
        </p:nvSpPr>
        <p:spPr>
          <a:xfrm rot="1800000">
            <a:off x="327537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8" name="Oval 187"/>
          <p:cNvSpPr/>
          <p:nvPr/>
        </p:nvSpPr>
        <p:spPr>
          <a:xfrm rot="1800000">
            <a:off x="299108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9" name="Oval 188"/>
          <p:cNvSpPr/>
          <p:nvPr/>
        </p:nvSpPr>
        <p:spPr>
          <a:xfrm rot="1800000">
            <a:off x="37853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0" name="Oval 189"/>
          <p:cNvSpPr/>
          <p:nvPr/>
        </p:nvSpPr>
        <p:spPr>
          <a:xfrm rot="1800000">
            <a:off x="367462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1" name="Oval 190"/>
          <p:cNvSpPr/>
          <p:nvPr/>
        </p:nvSpPr>
        <p:spPr>
          <a:xfrm rot="900000">
            <a:off x="427110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2" name="Oval 191"/>
          <p:cNvSpPr/>
          <p:nvPr/>
        </p:nvSpPr>
        <p:spPr>
          <a:xfrm rot="900000">
            <a:off x="487100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3" name="Oval 192"/>
          <p:cNvSpPr/>
          <p:nvPr/>
        </p:nvSpPr>
        <p:spPr>
          <a:xfrm rot="900000">
            <a:off x="461213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4" name="Oval 193"/>
          <p:cNvSpPr/>
          <p:nvPr/>
        </p:nvSpPr>
        <p:spPr>
          <a:xfrm rot="900000">
            <a:off x="562921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5" name="Oval 194"/>
          <p:cNvSpPr/>
          <p:nvPr/>
        </p:nvSpPr>
        <p:spPr>
          <a:xfrm rot="900000">
            <a:off x="527753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6" name="Oval 195"/>
          <p:cNvSpPr/>
          <p:nvPr/>
        </p:nvSpPr>
        <p:spPr>
          <a:xfrm rot="900000">
            <a:off x="458676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7" name="Oval 196"/>
          <p:cNvSpPr/>
          <p:nvPr/>
        </p:nvSpPr>
        <p:spPr>
          <a:xfrm rot="900000">
            <a:off x="430247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8" name="Oval 197"/>
          <p:cNvSpPr/>
          <p:nvPr/>
        </p:nvSpPr>
        <p:spPr>
          <a:xfrm rot="900000">
            <a:off x="509676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9" name="Oval 198"/>
          <p:cNvSpPr/>
          <p:nvPr/>
        </p:nvSpPr>
        <p:spPr>
          <a:xfrm rot="900000">
            <a:off x="498600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0" name="Oval 199"/>
          <p:cNvSpPr/>
          <p:nvPr/>
        </p:nvSpPr>
        <p:spPr>
          <a:xfrm rot="19800000">
            <a:off x="46441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1" name="Oval 200"/>
          <p:cNvSpPr/>
          <p:nvPr/>
        </p:nvSpPr>
        <p:spPr>
          <a:xfrm rot="19800000">
            <a:off x="508535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2" name="Oval 201"/>
          <p:cNvSpPr/>
          <p:nvPr/>
        </p:nvSpPr>
        <p:spPr>
          <a:xfrm rot="19800000">
            <a:off x="518636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3" name="Oval 202"/>
          <p:cNvSpPr/>
          <p:nvPr/>
        </p:nvSpPr>
        <p:spPr>
          <a:xfrm rot="19800000">
            <a:off x="497850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4" name="Oval 203"/>
          <p:cNvSpPr/>
          <p:nvPr/>
        </p:nvSpPr>
        <p:spPr>
          <a:xfrm rot="19800000">
            <a:off x="54623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5" name="Oval 204"/>
          <p:cNvSpPr/>
          <p:nvPr/>
        </p:nvSpPr>
        <p:spPr>
          <a:xfrm rot="19800000">
            <a:off x="543513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6" name="Oval 205"/>
          <p:cNvSpPr/>
          <p:nvPr/>
        </p:nvSpPr>
        <p:spPr>
          <a:xfrm>
            <a:off x="4919392" y="4872636"/>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207" name="Oval 206"/>
          <p:cNvSpPr/>
          <p:nvPr/>
        </p:nvSpPr>
        <p:spPr>
          <a:xfrm>
            <a:off x="4673892" y="4872636"/>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8" name="Oval 207"/>
          <p:cNvSpPr/>
          <p:nvPr/>
        </p:nvSpPr>
        <p:spPr>
          <a:xfrm>
            <a:off x="3948225" y="4872636"/>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209" name="TextBox 208"/>
          <p:cNvSpPr txBox="1"/>
          <p:nvPr/>
        </p:nvSpPr>
        <p:spPr>
          <a:xfrm>
            <a:off x="3127760" y="2530383"/>
            <a:ext cx="2301464" cy="646331"/>
          </a:xfrm>
          <a:prstGeom prst="rect">
            <a:avLst/>
          </a:prstGeom>
          <a:noFill/>
        </p:spPr>
        <p:txBody>
          <a:bodyPr wrap="none" rtlCol="0">
            <a:spAutoFit/>
          </a:bodyPr>
          <a:lstStyle/>
          <a:p>
            <a:pPr algn="ctr"/>
            <a:r>
              <a:rPr lang="en-US" dirty="0">
                <a:solidFill>
                  <a:schemeClr val="bg1">
                    <a:lumMod val="75000"/>
                    <a:lumOff val="25000"/>
                  </a:schemeClr>
                </a:solidFill>
              </a:rPr>
              <a:t>path-space integration</a:t>
            </a:r>
          </a:p>
          <a:p>
            <a:pPr algn="ctr"/>
            <a:r>
              <a:rPr lang="en-US" dirty="0">
                <a:solidFill>
                  <a:schemeClr val="bg1">
                    <a:lumMod val="75000"/>
                    <a:lumOff val="25000"/>
                  </a:schemeClr>
                </a:solidFill>
              </a:rPr>
              <a:t> (projection)</a:t>
            </a:r>
            <a:endParaRPr lang="en-GB" dirty="0">
              <a:solidFill>
                <a:schemeClr val="bg1">
                  <a:lumMod val="75000"/>
                  <a:lumOff val="25000"/>
                </a:schemeClr>
              </a:solidFill>
            </a:endParaRPr>
          </a:p>
        </p:txBody>
      </p:sp>
      <p:sp>
        <p:nvSpPr>
          <p:cNvPr id="210" name="Down Arrow 209"/>
          <p:cNvSpPr/>
          <p:nvPr/>
        </p:nvSpPr>
        <p:spPr>
          <a:xfrm>
            <a:off x="4145120" y="3174422"/>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11" name="Straight Arrow Connector 210"/>
          <p:cNvCxnSpPr/>
          <p:nvPr/>
        </p:nvCxnSpPr>
        <p:spPr>
          <a:xfrm flipV="1">
            <a:off x="6666213" y="2380161"/>
            <a:ext cx="0" cy="2606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6666214" y="498623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7271599" y="4939369"/>
            <a:ext cx="1678986" cy="369332"/>
          </a:xfrm>
          <a:prstGeom prst="rect">
            <a:avLst/>
          </a:prstGeom>
          <a:noFill/>
        </p:spPr>
        <p:txBody>
          <a:bodyPr wrap="none" rtlCol="0">
            <a:spAutoFit/>
          </a:bodyPr>
          <a:lstStyle/>
          <a:p>
            <a:r>
              <a:rPr lang="en-US" dirty="0">
                <a:solidFill>
                  <a:schemeClr val="bg1">
                    <a:lumMod val="75000"/>
                    <a:lumOff val="25000"/>
                  </a:schemeClr>
                </a:solidFill>
              </a:rPr>
              <a:t>pixels </a:t>
            </a:r>
            <a:r>
              <a:rPr lang="en-US">
                <a:solidFill>
                  <a:schemeClr val="bg1">
                    <a:lumMod val="75000"/>
                    <a:lumOff val="25000"/>
                  </a:schemeClr>
                </a:solidFill>
              </a:rPr>
              <a:t>on sensor</a:t>
            </a:r>
            <a:endParaRPr lang="en-GB" dirty="0">
              <a:solidFill>
                <a:schemeClr val="bg1">
                  <a:lumMod val="75000"/>
                  <a:lumOff val="25000"/>
                </a:schemeClr>
              </a:solidFill>
            </a:endParaRPr>
          </a:p>
        </p:txBody>
      </p:sp>
      <p:sp>
        <p:nvSpPr>
          <p:cNvPr id="214" name="Oval 213"/>
          <p:cNvSpPr/>
          <p:nvPr/>
        </p:nvSpPr>
        <p:spPr>
          <a:xfrm>
            <a:off x="696247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5" name="Oval 214"/>
          <p:cNvSpPr/>
          <p:nvPr/>
        </p:nvSpPr>
        <p:spPr>
          <a:xfrm>
            <a:off x="756237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6" name="Oval 215"/>
          <p:cNvSpPr/>
          <p:nvPr/>
        </p:nvSpPr>
        <p:spPr>
          <a:xfrm>
            <a:off x="730350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7" name="Oval 216"/>
          <p:cNvSpPr/>
          <p:nvPr/>
        </p:nvSpPr>
        <p:spPr>
          <a:xfrm>
            <a:off x="8339795"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8" name="Oval 217"/>
          <p:cNvSpPr/>
          <p:nvPr/>
        </p:nvSpPr>
        <p:spPr>
          <a:xfrm>
            <a:off x="7971438"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9" name="Oval 218"/>
          <p:cNvSpPr/>
          <p:nvPr/>
        </p:nvSpPr>
        <p:spPr>
          <a:xfrm>
            <a:off x="7278134"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0" name="Oval 219"/>
          <p:cNvSpPr/>
          <p:nvPr/>
        </p:nvSpPr>
        <p:spPr>
          <a:xfrm>
            <a:off x="6993839" y="433769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1" name="Oval 220"/>
          <p:cNvSpPr/>
          <p:nvPr/>
        </p:nvSpPr>
        <p:spPr>
          <a:xfrm>
            <a:off x="7790664"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2" name="Oval 221"/>
          <p:cNvSpPr/>
          <p:nvPr/>
        </p:nvSpPr>
        <p:spPr>
          <a:xfrm>
            <a:off x="7679913"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3" name="Oval 222"/>
          <p:cNvSpPr/>
          <p:nvPr/>
        </p:nvSpPr>
        <p:spPr>
          <a:xfrm rot="19800000">
            <a:off x="7321959"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4" name="Oval 223"/>
          <p:cNvSpPr/>
          <p:nvPr/>
        </p:nvSpPr>
        <p:spPr>
          <a:xfrm rot="19800000">
            <a:off x="792439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5" name="Oval 224"/>
          <p:cNvSpPr/>
          <p:nvPr/>
        </p:nvSpPr>
        <p:spPr>
          <a:xfrm rot="19800000">
            <a:off x="8675019" y="401125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6" name="Oval 225"/>
          <p:cNvSpPr/>
          <p:nvPr/>
        </p:nvSpPr>
        <p:spPr>
          <a:xfrm rot="19800000">
            <a:off x="8347602"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7" name="Oval 226"/>
          <p:cNvSpPr/>
          <p:nvPr/>
        </p:nvSpPr>
        <p:spPr>
          <a:xfrm rot="19800000">
            <a:off x="7616697" y="400537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8" name="Oval 227"/>
          <p:cNvSpPr/>
          <p:nvPr/>
        </p:nvSpPr>
        <p:spPr>
          <a:xfrm rot="19800000">
            <a:off x="7353326"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9" name="Oval 228"/>
          <p:cNvSpPr/>
          <p:nvPr/>
        </p:nvSpPr>
        <p:spPr>
          <a:xfrm rot="19800000">
            <a:off x="8150151"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0" name="Oval 229"/>
          <p:cNvSpPr/>
          <p:nvPr/>
        </p:nvSpPr>
        <p:spPr>
          <a:xfrm rot="19800000">
            <a:off x="8039400"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1" name="Oval 230"/>
          <p:cNvSpPr/>
          <p:nvPr/>
        </p:nvSpPr>
        <p:spPr>
          <a:xfrm rot="1800000">
            <a:off x="6828725"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2" name="Oval 231"/>
          <p:cNvSpPr/>
          <p:nvPr/>
        </p:nvSpPr>
        <p:spPr>
          <a:xfrm rot="1800000">
            <a:off x="7428623"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3" name="Oval 232"/>
          <p:cNvSpPr/>
          <p:nvPr/>
        </p:nvSpPr>
        <p:spPr>
          <a:xfrm rot="1800000">
            <a:off x="7169754"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4" name="Oval 233"/>
          <p:cNvSpPr/>
          <p:nvPr/>
        </p:nvSpPr>
        <p:spPr>
          <a:xfrm rot="1800000">
            <a:off x="820604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5" name="Oval 234"/>
          <p:cNvSpPr/>
          <p:nvPr/>
        </p:nvSpPr>
        <p:spPr>
          <a:xfrm rot="1800000">
            <a:off x="783769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6" name="Oval 235"/>
          <p:cNvSpPr/>
          <p:nvPr/>
        </p:nvSpPr>
        <p:spPr>
          <a:xfrm rot="1800000">
            <a:off x="7144387"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7" name="Oval 236"/>
          <p:cNvSpPr/>
          <p:nvPr/>
        </p:nvSpPr>
        <p:spPr>
          <a:xfrm rot="1800000">
            <a:off x="686009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8" name="Oval 237"/>
          <p:cNvSpPr/>
          <p:nvPr/>
        </p:nvSpPr>
        <p:spPr>
          <a:xfrm rot="1800000">
            <a:off x="7696989" y="39818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9" name="Oval 238"/>
          <p:cNvSpPr/>
          <p:nvPr/>
        </p:nvSpPr>
        <p:spPr>
          <a:xfrm rot="1800000">
            <a:off x="754363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0" name="Oval 239"/>
          <p:cNvSpPr/>
          <p:nvPr/>
        </p:nvSpPr>
        <p:spPr>
          <a:xfrm rot="900000">
            <a:off x="8142646"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1" name="Oval 240"/>
          <p:cNvSpPr/>
          <p:nvPr/>
        </p:nvSpPr>
        <p:spPr>
          <a:xfrm rot="900000">
            <a:off x="8758104"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2" name="Oval 241"/>
          <p:cNvSpPr/>
          <p:nvPr/>
        </p:nvSpPr>
        <p:spPr>
          <a:xfrm rot="900000">
            <a:off x="8500352"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3" name="Oval 242"/>
          <p:cNvSpPr/>
          <p:nvPr/>
        </p:nvSpPr>
        <p:spPr>
          <a:xfrm rot="900000">
            <a:off x="9446594" y="397536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4" name="Oval 243"/>
          <p:cNvSpPr/>
          <p:nvPr/>
        </p:nvSpPr>
        <p:spPr>
          <a:xfrm rot="900000">
            <a:off x="9140951" y="40385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5" name="Oval 244"/>
          <p:cNvSpPr/>
          <p:nvPr/>
        </p:nvSpPr>
        <p:spPr>
          <a:xfrm rot="900000">
            <a:off x="8474985"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6" name="Oval 245"/>
          <p:cNvSpPr/>
          <p:nvPr/>
        </p:nvSpPr>
        <p:spPr>
          <a:xfrm rot="900000">
            <a:off x="8190690"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7" name="Oval 246"/>
          <p:cNvSpPr/>
          <p:nvPr/>
        </p:nvSpPr>
        <p:spPr>
          <a:xfrm rot="900000">
            <a:off x="8983863"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8" name="Oval 247"/>
          <p:cNvSpPr/>
          <p:nvPr/>
        </p:nvSpPr>
        <p:spPr>
          <a:xfrm rot="900000">
            <a:off x="8873112"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9" name="Oval 248"/>
          <p:cNvSpPr/>
          <p:nvPr/>
        </p:nvSpPr>
        <p:spPr>
          <a:xfrm rot="19800000">
            <a:off x="853240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0" name="Oval 249"/>
          <p:cNvSpPr/>
          <p:nvPr/>
        </p:nvSpPr>
        <p:spPr>
          <a:xfrm rot="19800000">
            <a:off x="8972462"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1" name="Oval 250"/>
          <p:cNvSpPr/>
          <p:nvPr/>
        </p:nvSpPr>
        <p:spPr>
          <a:xfrm rot="19800000">
            <a:off x="9073471"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2" name="Oval 251"/>
          <p:cNvSpPr/>
          <p:nvPr/>
        </p:nvSpPr>
        <p:spPr>
          <a:xfrm rot="19800000">
            <a:off x="8865607"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3" name="Oval 252"/>
          <p:cNvSpPr/>
          <p:nvPr/>
        </p:nvSpPr>
        <p:spPr>
          <a:xfrm rot="19800000">
            <a:off x="9315957" y="422379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4" name="Oval 253"/>
          <p:cNvSpPr/>
          <p:nvPr/>
        </p:nvSpPr>
        <p:spPr>
          <a:xfrm rot="19800000">
            <a:off x="9261576" y="400537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5" name="Oval 254"/>
          <p:cNvSpPr/>
          <p:nvPr/>
        </p:nvSpPr>
        <p:spPr>
          <a:xfrm>
            <a:off x="8806495" y="4277854"/>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256" name="Oval 255"/>
          <p:cNvSpPr/>
          <p:nvPr/>
        </p:nvSpPr>
        <p:spPr>
          <a:xfrm>
            <a:off x="8562112" y="3904854"/>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7" name="Oval 256"/>
          <p:cNvSpPr/>
          <p:nvPr/>
        </p:nvSpPr>
        <p:spPr>
          <a:xfrm>
            <a:off x="7819768" y="39823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258" name="TextBox 257"/>
          <p:cNvSpPr txBox="1"/>
          <p:nvPr/>
        </p:nvSpPr>
        <p:spPr>
          <a:xfrm>
            <a:off x="7414888" y="3509664"/>
            <a:ext cx="2011000" cy="369332"/>
          </a:xfrm>
          <a:prstGeom prst="rect">
            <a:avLst/>
          </a:prstGeom>
          <a:noFill/>
        </p:spPr>
        <p:txBody>
          <a:bodyPr wrap="none" rtlCol="0">
            <a:spAutoFit/>
          </a:bodyPr>
          <a:lstStyle/>
          <a:p>
            <a:r>
              <a:rPr lang="en-US" dirty="0">
                <a:solidFill>
                  <a:schemeClr val="bg1">
                    <a:lumMod val="75000"/>
                    <a:lumOff val="25000"/>
                  </a:schemeClr>
                </a:solidFill>
              </a:rPr>
              <a:t>integrated radiance</a:t>
            </a:r>
            <a:endParaRPr lang="en-GB" dirty="0">
              <a:solidFill>
                <a:schemeClr val="bg1">
                  <a:lumMod val="75000"/>
                  <a:lumOff val="25000"/>
                </a:schemeClr>
              </a:solidFill>
            </a:endParaRPr>
          </a:p>
        </p:txBody>
      </p:sp>
      <p:sp>
        <p:nvSpPr>
          <p:cNvPr id="259" name="Oval 258"/>
          <p:cNvSpPr/>
          <p:nvPr/>
        </p:nvSpPr>
        <p:spPr>
          <a:xfrm rot="19800000">
            <a:off x="7630250" y="397424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0" name="TextBox 259"/>
          <p:cNvSpPr txBox="1"/>
          <p:nvPr/>
        </p:nvSpPr>
        <p:spPr>
          <a:xfrm rot="16200000">
            <a:off x="5118058" y="3212883"/>
            <a:ext cx="2709691" cy="369332"/>
          </a:xfrm>
          <a:prstGeom prst="rect">
            <a:avLst/>
          </a:prstGeom>
          <a:noFill/>
        </p:spPr>
        <p:txBody>
          <a:bodyPr wrap="square" rtlCol="0">
            <a:spAutoFit/>
          </a:bodyPr>
          <a:lstStyle/>
          <a:p>
            <a:r>
              <a:rPr lang="en-US" dirty="0">
                <a:solidFill>
                  <a:schemeClr val="bg1">
                    <a:lumMod val="75000"/>
                    <a:lumOff val="25000"/>
                  </a:schemeClr>
                </a:solidFill>
              </a:rPr>
              <a:t>pixel value (radiance)</a:t>
            </a:r>
            <a:endParaRPr lang="en-GB" dirty="0">
              <a:solidFill>
                <a:schemeClr val="bg1">
                  <a:lumMod val="75000"/>
                  <a:lumOff val="25000"/>
                </a:schemeClr>
              </a:solidFill>
            </a:endParaRPr>
          </a:p>
        </p:txBody>
      </p:sp>
      <p:sp>
        <p:nvSpPr>
          <p:cNvPr id="261" name="Freeform 260"/>
          <p:cNvSpPr/>
          <p:nvPr/>
        </p:nvSpPr>
        <p:spPr>
          <a:xfrm>
            <a:off x="6893105" y="3924489"/>
            <a:ext cx="2696344" cy="545575"/>
          </a:xfrm>
          <a:custGeom>
            <a:avLst/>
            <a:gdLst>
              <a:gd name="connsiteX0" fmla="*/ 0 w 3595125"/>
              <a:gd name="connsiteY0" fmla="*/ 681541 h 727433"/>
              <a:gd name="connsiteX1" fmla="*/ 113590 w 3595125"/>
              <a:gd name="connsiteY1" fmla="*/ 664502 h 727433"/>
              <a:gd name="connsiteX2" fmla="*/ 153347 w 3595125"/>
              <a:gd name="connsiteY2" fmla="*/ 641784 h 727433"/>
              <a:gd name="connsiteX3" fmla="*/ 170385 w 3595125"/>
              <a:gd name="connsiteY3" fmla="*/ 636105 h 727433"/>
              <a:gd name="connsiteX4" fmla="*/ 204462 w 3595125"/>
              <a:gd name="connsiteY4" fmla="*/ 613387 h 727433"/>
              <a:gd name="connsiteX5" fmla="*/ 227180 w 3595125"/>
              <a:gd name="connsiteY5" fmla="*/ 602028 h 727433"/>
              <a:gd name="connsiteX6" fmla="*/ 244219 w 3595125"/>
              <a:gd name="connsiteY6" fmla="*/ 584989 h 727433"/>
              <a:gd name="connsiteX7" fmla="*/ 295334 w 3595125"/>
              <a:gd name="connsiteY7" fmla="*/ 573630 h 727433"/>
              <a:gd name="connsiteX8" fmla="*/ 346450 w 3595125"/>
              <a:gd name="connsiteY8" fmla="*/ 579310 h 727433"/>
              <a:gd name="connsiteX9" fmla="*/ 369168 w 3595125"/>
              <a:gd name="connsiteY9" fmla="*/ 584989 h 727433"/>
              <a:gd name="connsiteX10" fmla="*/ 380527 w 3595125"/>
              <a:gd name="connsiteY10" fmla="*/ 602028 h 727433"/>
              <a:gd name="connsiteX11" fmla="*/ 403245 w 3595125"/>
              <a:gd name="connsiteY11" fmla="*/ 613387 h 727433"/>
              <a:gd name="connsiteX12" fmla="*/ 437322 w 3595125"/>
              <a:gd name="connsiteY12" fmla="*/ 630425 h 727433"/>
              <a:gd name="connsiteX13" fmla="*/ 505476 w 3595125"/>
              <a:gd name="connsiteY13" fmla="*/ 675861 h 727433"/>
              <a:gd name="connsiteX14" fmla="*/ 522514 w 3595125"/>
              <a:gd name="connsiteY14" fmla="*/ 687220 h 727433"/>
              <a:gd name="connsiteX15" fmla="*/ 579309 w 3595125"/>
              <a:gd name="connsiteY15" fmla="*/ 704259 h 727433"/>
              <a:gd name="connsiteX16" fmla="*/ 602027 w 3595125"/>
              <a:gd name="connsiteY16" fmla="*/ 715618 h 727433"/>
              <a:gd name="connsiteX17" fmla="*/ 647463 w 3595125"/>
              <a:gd name="connsiteY17" fmla="*/ 726977 h 727433"/>
              <a:gd name="connsiteX18" fmla="*/ 744015 w 3595125"/>
              <a:gd name="connsiteY18" fmla="*/ 721297 h 727433"/>
              <a:gd name="connsiteX19" fmla="*/ 948477 w 3595125"/>
              <a:gd name="connsiteY19" fmla="*/ 721297 h 727433"/>
              <a:gd name="connsiteX20" fmla="*/ 954157 w 3595125"/>
              <a:gd name="connsiteY20" fmla="*/ 704259 h 727433"/>
              <a:gd name="connsiteX21" fmla="*/ 965516 w 3595125"/>
              <a:gd name="connsiteY21" fmla="*/ 687220 h 727433"/>
              <a:gd name="connsiteX22" fmla="*/ 959836 w 3595125"/>
              <a:gd name="connsiteY22" fmla="*/ 511156 h 727433"/>
              <a:gd name="connsiteX23" fmla="*/ 971195 w 3595125"/>
              <a:gd name="connsiteY23" fmla="*/ 306694 h 727433"/>
              <a:gd name="connsiteX24" fmla="*/ 982554 w 3595125"/>
              <a:gd name="connsiteY24" fmla="*/ 238540 h 727433"/>
              <a:gd name="connsiteX25" fmla="*/ 1010952 w 3595125"/>
              <a:gd name="connsiteY25" fmla="*/ 193104 h 727433"/>
              <a:gd name="connsiteX26" fmla="*/ 1022311 w 3595125"/>
              <a:gd name="connsiteY26" fmla="*/ 181744 h 727433"/>
              <a:gd name="connsiteX27" fmla="*/ 1056388 w 3595125"/>
              <a:gd name="connsiteY27" fmla="*/ 159026 h 727433"/>
              <a:gd name="connsiteX28" fmla="*/ 1294927 w 3595125"/>
              <a:gd name="connsiteY28" fmla="*/ 164706 h 727433"/>
              <a:gd name="connsiteX29" fmla="*/ 1329004 w 3595125"/>
              <a:gd name="connsiteY29" fmla="*/ 170385 h 727433"/>
              <a:gd name="connsiteX30" fmla="*/ 1431235 w 3595125"/>
              <a:gd name="connsiteY30" fmla="*/ 176065 h 727433"/>
              <a:gd name="connsiteX31" fmla="*/ 1675453 w 3595125"/>
              <a:gd name="connsiteY31" fmla="*/ 170385 h 727433"/>
              <a:gd name="connsiteX32" fmla="*/ 1692492 w 3595125"/>
              <a:gd name="connsiteY32" fmla="*/ 164706 h 727433"/>
              <a:gd name="connsiteX33" fmla="*/ 1703851 w 3595125"/>
              <a:gd name="connsiteY33" fmla="*/ 147667 h 727433"/>
              <a:gd name="connsiteX34" fmla="*/ 1720889 w 3595125"/>
              <a:gd name="connsiteY34" fmla="*/ 136308 h 727433"/>
              <a:gd name="connsiteX35" fmla="*/ 1743607 w 3595125"/>
              <a:gd name="connsiteY35" fmla="*/ 119270 h 727433"/>
              <a:gd name="connsiteX36" fmla="*/ 1754966 w 3595125"/>
              <a:gd name="connsiteY36" fmla="*/ 102231 h 727433"/>
              <a:gd name="connsiteX37" fmla="*/ 1789043 w 3595125"/>
              <a:gd name="connsiteY37" fmla="*/ 85193 h 727433"/>
              <a:gd name="connsiteX38" fmla="*/ 1806082 w 3595125"/>
              <a:gd name="connsiteY38" fmla="*/ 62475 h 727433"/>
              <a:gd name="connsiteX39" fmla="*/ 1840159 w 3595125"/>
              <a:gd name="connsiteY39" fmla="*/ 45436 h 727433"/>
              <a:gd name="connsiteX40" fmla="*/ 1857198 w 3595125"/>
              <a:gd name="connsiteY40" fmla="*/ 28398 h 727433"/>
              <a:gd name="connsiteX41" fmla="*/ 1919672 w 3595125"/>
              <a:gd name="connsiteY41" fmla="*/ 28398 h 727433"/>
              <a:gd name="connsiteX42" fmla="*/ 1982147 w 3595125"/>
              <a:gd name="connsiteY42" fmla="*/ 56795 h 727433"/>
              <a:gd name="connsiteX43" fmla="*/ 2084378 w 3595125"/>
              <a:gd name="connsiteY43" fmla="*/ 28398 h 727433"/>
              <a:gd name="connsiteX44" fmla="*/ 2112775 w 3595125"/>
              <a:gd name="connsiteY44" fmla="*/ 22718 h 727433"/>
              <a:gd name="connsiteX45" fmla="*/ 2158211 w 3595125"/>
              <a:gd name="connsiteY45" fmla="*/ 0 h 727433"/>
              <a:gd name="connsiteX46" fmla="*/ 2322917 w 3595125"/>
              <a:gd name="connsiteY46" fmla="*/ 22718 h 727433"/>
              <a:gd name="connsiteX47" fmla="*/ 2339955 w 3595125"/>
              <a:gd name="connsiteY47" fmla="*/ 39757 h 727433"/>
              <a:gd name="connsiteX48" fmla="*/ 2374032 w 3595125"/>
              <a:gd name="connsiteY48" fmla="*/ 90872 h 727433"/>
              <a:gd name="connsiteX49" fmla="*/ 2391071 w 3595125"/>
              <a:gd name="connsiteY49" fmla="*/ 102231 h 727433"/>
              <a:gd name="connsiteX50" fmla="*/ 2402430 w 3595125"/>
              <a:gd name="connsiteY50" fmla="*/ 119270 h 727433"/>
              <a:gd name="connsiteX51" fmla="*/ 2413789 w 3595125"/>
              <a:gd name="connsiteY51" fmla="*/ 141988 h 727433"/>
              <a:gd name="connsiteX52" fmla="*/ 2430827 w 3595125"/>
              <a:gd name="connsiteY52" fmla="*/ 159026 h 727433"/>
              <a:gd name="connsiteX53" fmla="*/ 2453545 w 3595125"/>
              <a:gd name="connsiteY53" fmla="*/ 193104 h 727433"/>
              <a:gd name="connsiteX54" fmla="*/ 2464904 w 3595125"/>
              <a:gd name="connsiteY54" fmla="*/ 210142 h 727433"/>
              <a:gd name="connsiteX55" fmla="*/ 2476263 w 3595125"/>
              <a:gd name="connsiteY55" fmla="*/ 238540 h 727433"/>
              <a:gd name="connsiteX56" fmla="*/ 2481943 w 3595125"/>
              <a:gd name="connsiteY56" fmla="*/ 255578 h 727433"/>
              <a:gd name="connsiteX57" fmla="*/ 2493302 w 3595125"/>
              <a:gd name="connsiteY57" fmla="*/ 272617 h 727433"/>
              <a:gd name="connsiteX58" fmla="*/ 2504661 w 3595125"/>
              <a:gd name="connsiteY58" fmla="*/ 306694 h 727433"/>
              <a:gd name="connsiteX59" fmla="*/ 2510340 w 3595125"/>
              <a:gd name="connsiteY59" fmla="*/ 335091 h 727433"/>
              <a:gd name="connsiteX60" fmla="*/ 2527379 w 3595125"/>
              <a:gd name="connsiteY60" fmla="*/ 352130 h 727433"/>
              <a:gd name="connsiteX61" fmla="*/ 2533058 w 3595125"/>
              <a:gd name="connsiteY61" fmla="*/ 380527 h 727433"/>
              <a:gd name="connsiteX62" fmla="*/ 2538738 w 3595125"/>
              <a:gd name="connsiteY62" fmla="*/ 397566 h 727433"/>
              <a:gd name="connsiteX63" fmla="*/ 2544417 w 3595125"/>
              <a:gd name="connsiteY63" fmla="*/ 425963 h 727433"/>
              <a:gd name="connsiteX64" fmla="*/ 2550097 w 3595125"/>
              <a:gd name="connsiteY64" fmla="*/ 448681 h 727433"/>
              <a:gd name="connsiteX65" fmla="*/ 2561456 w 3595125"/>
              <a:gd name="connsiteY65" fmla="*/ 505476 h 727433"/>
              <a:gd name="connsiteX66" fmla="*/ 2572815 w 3595125"/>
              <a:gd name="connsiteY66" fmla="*/ 522515 h 727433"/>
              <a:gd name="connsiteX67" fmla="*/ 2578494 w 3595125"/>
              <a:gd name="connsiteY67" fmla="*/ 545233 h 727433"/>
              <a:gd name="connsiteX68" fmla="*/ 2595533 w 3595125"/>
              <a:gd name="connsiteY68" fmla="*/ 550912 h 727433"/>
              <a:gd name="connsiteX69" fmla="*/ 2640969 w 3595125"/>
              <a:gd name="connsiteY69" fmla="*/ 562271 h 727433"/>
              <a:gd name="connsiteX70" fmla="*/ 2709123 w 3595125"/>
              <a:gd name="connsiteY70" fmla="*/ 556592 h 727433"/>
              <a:gd name="connsiteX71" fmla="*/ 2777277 w 3595125"/>
              <a:gd name="connsiteY71" fmla="*/ 499797 h 727433"/>
              <a:gd name="connsiteX72" fmla="*/ 2811354 w 3595125"/>
              <a:gd name="connsiteY72" fmla="*/ 488438 h 727433"/>
              <a:gd name="connsiteX73" fmla="*/ 2845431 w 3595125"/>
              <a:gd name="connsiteY73" fmla="*/ 482758 h 727433"/>
              <a:gd name="connsiteX74" fmla="*/ 2873829 w 3595125"/>
              <a:gd name="connsiteY74" fmla="*/ 477079 h 727433"/>
              <a:gd name="connsiteX75" fmla="*/ 3038534 w 3595125"/>
              <a:gd name="connsiteY75" fmla="*/ 482758 h 727433"/>
              <a:gd name="connsiteX76" fmla="*/ 3095329 w 3595125"/>
              <a:gd name="connsiteY76" fmla="*/ 477079 h 727433"/>
              <a:gd name="connsiteX77" fmla="*/ 3089650 w 3595125"/>
              <a:gd name="connsiteY77" fmla="*/ 374848 h 727433"/>
              <a:gd name="connsiteX78" fmla="*/ 3237317 w 3595125"/>
              <a:gd name="connsiteY78" fmla="*/ 232860 h 727433"/>
              <a:gd name="connsiteX79" fmla="*/ 3282753 w 3595125"/>
              <a:gd name="connsiteY79" fmla="*/ 238540 h 727433"/>
              <a:gd name="connsiteX80" fmla="*/ 3294112 w 3595125"/>
              <a:gd name="connsiteY80" fmla="*/ 318053 h 727433"/>
              <a:gd name="connsiteX81" fmla="*/ 3311150 w 3595125"/>
              <a:gd name="connsiteY81" fmla="*/ 397566 h 727433"/>
              <a:gd name="connsiteX82" fmla="*/ 3322509 w 3595125"/>
              <a:gd name="connsiteY82" fmla="*/ 488438 h 727433"/>
              <a:gd name="connsiteX83" fmla="*/ 3396343 w 3595125"/>
              <a:gd name="connsiteY83" fmla="*/ 482758 h 727433"/>
              <a:gd name="connsiteX84" fmla="*/ 3441779 w 3595125"/>
              <a:gd name="connsiteY84" fmla="*/ 477079 h 727433"/>
              <a:gd name="connsiteX85" fmla="*/ 3526971 w 3595125"/>
              <a:gd name="connsiteY85" fmla="*/ 471399 h 727433"/>
              <a:gd name="connsiteX86" fmla="*/ 3521292 w 3595125"/>
              <a:gd name="connsiteY86" fmla="*/ 374848 h 727433"/>
              <a:gd name="connsiteX87" fmla="*/ 3509933 w 3595125"/>
              <a:gd name="connsiteY87" fmla="*/ 283976 h 727433"/>
              <a:gd name="connsiteX88" fmla="*/ 3595125 w 3595125"/>
              <a:gd name="connsiteY88" fmla="*/ 141988 h 72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95125" h="727433">
                <a:moveTo>
                  <a:pt x="0" y="681541"/>
                </a:moveTo>
                <a:cubicBezTo>
                  <a:pt x="37863" y="675861"/>
                  <a:pt x="76108" y="672311"/>
                  <a:pt x="113590" y="664502"/>
                </a:cubicBezTo>
                <a:cubicBezTo>
                  <a:pt x="130659" y="660946"/>
                  <a:pt x="138741" y="649087"/>
                  <a:pt x="153347" y="641784"/>
                </a:cubicBezTo>
                <a:cubicBezTo>
                  <a:pt x="158702" y="639107"/>
                  <a:pt x="164706" y="637998"/>
                  <a:pt x="170385" y="636105"/>
                </a:cubicBezTo>
                <a:cubicBezTo>
                  <a:pt x="181744" y="628532"/>
                  <a:pt x="192251" y="619492"/>
                  <a:pt x="204462" y="613387"/>
                </a:cubicBezTo>
                <a:cubicBezTo>
                  <a:pt x="212035" y="609601"/>
                  <a:pt x="220291" y="606949"/>
                  <a:pt x="227180" y="602028"/>
                </a:cubicBezTo>
                <a:cubicBezTo>
                  <a:pt x="233716" y="597359"/>
                  <a:pt x="237536" y="589444"/>
                  <a:pt x="244219" y="584989"/>
                </a:cubicBezTo>
                <a:cubicBezTo>
                  <a:pt x="253538" y="578776"/>
                  <a:pt x="291215" y="574317"/>
                  <a:pt x="295334" y="573630"/>
                </a:cubicBezTo>
                <a:cubicBezTo>
                  <a:pt x="312373" y="575523"/>
                  <a:pt x="329506" y="576703"/>
                  <a:pt x="346450" y="579310"/>
                </a:cubicBezTo>
                <a:cubicBezTo>
                  <a:pt x="354165" y="580497"/>
                  <a:pt x="362673" y="580659"/>
                  <a:pt x="369168" y="584989"/>
                </a:cubicBezTo>
                <a:cubicBezTo>
                  <a:pt x="374848" y="588775"/>
                  <a:pt x="375283" y="597658"/>
                  <a:pt x="380527" y="602028"/>
                </a:cubicBezTo>
                <a:cubicBezTo>
                  <a:pt x="387031" y="607448"/>
                  <a:pt x="395894" y="609186"/>
                  <a:pt x="403245" y="613387"/>
                </a:cubicBezTo>
                <a:cubicBezTo>
                  <a:pt x="434071" y="631002"/>
                  <a:pt x="406083" y="620013"/>
                  <a:pt x="437322" y="630425"/>
                </a:cubicBezTo>
                <a:lnTo>
                  <a:pt x="505476" y="675861"/>
                </a:lnTo>
                <a:cubicBezTo>
                  <a:pt x="511155" y="679647"/>
                  <a:pt x="515892" y="685564"/>
                  <a:pt x="522514" y="687220"/>
                </a:cubicBezTo>
                <a:cubicBezTo>
                  <a:pt x="538817" y="691296"/>
                  <a:pt x="565484" y="697347"/>
                  <a:pt x="579309" y="704259"/>
                </a:cubicBezTo>
                <a:cubicBezTo>
                  <a:pt x="586882" y="708045"/>
                  <a:pt x="593995" y="712941"/>
                  <a:pt x="602027" y="715618"/>
                </a:cubicBezTo>
                <a:cubicBezTo>
                  <a:pt x="616837" y="720555"/>
                  <a:pt x="632318" y="723191"/>
                  <a:pt x="647463" y="726977"/>
                </a:cubicBezTo>
                <a:cubicBezTo>
                  <a:pt x="679647" y="725084"/>
                  <a:pt x="711775" y="721297"/>
                  <a:pt x="744015" y="721297"/>
                </a:cubicBezTo>
                <a:cubicBezTo>
                  <a:pt x="1003038" y="721297"/>
                  <a:pt x="727606" y="735103"/>
                  <a:pt x="948477" y="721297"/>
                </a:cubicBezTo>
                <a:cubicBezTo>
                  <a:pt x="950370" y="715618"/>
                  <a:pt x="951480" y="709614"/>
                  <a:pt x="954157" y="704259"/>
                </a:cubicBezTo>
                <a:cubicBezTo>
                  <a:pt x="957210" y="698154"/>
                  <a:pt x="965315" y="694043"/>
                  <a:pt x="965516" y="687220"/>
                </a:cubicBezTo>
                <a:cubicBezTo>
                  <a:pt x="967242" y="628527"/>
                  <a:pt x="961729" y="569844"/>
                  <a:pt x="959836" y="511156"/>
                </a:cubicBezTo>
                <a:cubicBezTo>
                  <a:pt x="963397" y="411453"/>
                  <a:pt x="959704" y="383303"/>
                  <a:pt x="971195" y="306694"/>
                </a:cubicBezTo>
                <a:cubicBezTo>
                  <a:pt x="974611" y="283917"/>
                  <a:pt x="975271" y="260389"/>
                  <a:pt x="982554" y="238540"/>
                </a:cubicBezTo>
                <a:cubicBezTo>
                  <a:pt x="998943" y="189373"/>
                  <a:pt x="982313" y="216015"/>
                  <a:pt x="1010952" y="193104"/>
                </a:cubicBezTo>
                <a:cubicBezTo>
                  <a:pt x="1015133" y="189759"/>
                  <a:pt x="1018027" y="184957"/>
                  <a:pt x="1022311" y="181744"/>
                </a:cubicBezTo>
                <a:cubicBezTo>
                  <a:pt x="1033232" y="173553"/>
                  <a:pt x="1056388" y="159026"/>
                  <a:pt x="1056388" y="159026"/>
                </a:cubicBezTo>
                <a:lnTo>
                  <a:pt x="1294927" y="164706"/>
                </a:lnTo>
                <a:cubicBezTo>
                  <a:pt x="1306433" y="165185"/>
                  <a:pt x="1317528" y="169429"/>
                  <a:pt x="1329004" y="170385"/>
                </a:cubicBezTo>
                <a:cubicBezTo>
                  <a:pt x="1363016" y="173219"/>
                  <a:pt x="1397158" y="174172"/>
                  <a:pt x="1431235" y="176065"/>
                </a:cubicBezTo>
                <a:cubicBezTo>
                  <a:pt x="1512641" y="174172"/>
                  <a:pt x="1594102" y="173922"/>
                  <a:pt x="1675453" y="170385"/>
                </a:cubicBezTo>
                <a:cubicBezTo>
                  <a:pt x="1681434" y="170125"/>
                  <a:pt x="1687817" y="168446"/>
                  <a:pt x="1692492" y="164706"/>
                </a:cubicBezTo>
                <a:cubicBezTo>
                  <a:pt x="1697822" y="160442"/>
                  <a:pt x="1699024" y="152494"/>
                  <a:pt x="1703851" y="147667"/>
                </a:cubicBezTo>
                <a:cubicBezTo>
                  <a:pt x="1708677" y="142840"/>
                  <a:pt x="1715335" y="140275"/>
                  <a:pt x="1720889" y="136308"/>
                </a:cubicBezTo>
                <a:cubicBezTo>
                  <a:pt x="1728592" y="130806"/>
                  <a:pt x="1736034" y="124949"/>
                  <a:pt x="1743607" y="119270"/>
                </a:cubicBezTo>
                <a:cubicBezTo>
                  <a:pt x="1747393" y="113590"/>
                  <a:pt x="1750139" y="107058"/>
                  <a:pt x="1754966" y="102231"/>
                </a:cubicBezTo>
                <a:cubicBezTo>
                  <a:pt x="1765976" y="91221"/>
                  <a:pt x="1775185" y="89812"/>
                  <a:pt x="1789043" y="85193"/>
                </a:cubicBezTo>
                <a:cubicBezTo>
                  <a:pt x="1794723" y="77620"/>
                  <a:pt x="1799389" y="69168"/>
                  <a:pt x="1806082" y="62475"/>
                </a:cubicBezTo>
                <a:cubicBezTo>
                  <a:pt x="1817092" y="51465"/>
                  <a:pt x="1826301" y="50056"/>
                  <a:pt x="1840159" y="45436"/>
                </a:cubicBezTo>
                <a:cubicBezTo>
                  <a:pt x="1845839" y="39757"/>
                  <a:pt x="1850224" y="32383"/>
                  <a:pt x="1857198" y="28398"/>
                </a:cubicBezTo>
                <a:cubicBezTo>
                  <a:pt x="1876837" y="17176"/>
                  <a:pt x="1899740" y="25550"/>
                  <a:pt x="1919672" y="28398"/>
                </a:cubicBezTo>
                <a:cubicBezTo>
                  <a:pt x="1940497" y="37864"/>
                  <a:pt x="1959435" y="54070"/>
                  <a:pt x="1982147" y="56795"/>
                </a:cubicBezTo>
                <a:cubicBezTo>
                  <a:pt x="2097213" y="70603"/>
                  <a:pt x="2030984" y="52129"/>
                  <a:pt x="2084378" y="28398"/>
                </a:cubicBezTo>
                <a:cubicBezTo>
                  <a:pt x="2093199" y="24477"/>
                  <a:pt x="2103529" y="25492"/>
                  <a:pt x="2112775" y="22718"/>
                </a:cubicBezTo>
                <a:cubicBezTo>
                  <a:pt x="2138039" y="15139"/>
                  <a:pt x="2139031" y="12787"/>
                  <a:pt x="2158211" y="0"/>
                </a:cubicBezTo>
                <a:cubicBezTo>
                  <a:pt x="2221654" y="3172"/>
                  <a:pt x="2268091" y="-4695"/>
                  <a:pt x="2322917" y="22718"/>
                </a:cubicBezTo>
                <a:cubicBezTo>
                  <a:pt x="2330101" y="26310"/>
                  <a:pt x="2335136" y="33331"/>
                  <a:pt x="2339955" y="39757"/>
                </a:cubicBezTo>
                <a:cubicBezTo>
                  <a:pt x="2352241" y="56139"/>
                  <a:pt x="2356993" y="79513"/>
                  <a:pt x="2374032" y="90872"/>
                </a:cubicBezTo>
                <a:lnTo>
                  <a:pt x="2391071" y="102231"/>
                </a:lnTo>
                <a:cubicBezTo>
                  <a:pt x="2394857" y="107911"/>
                  <a:pt x="2399043" y="113343"/>
                  <a:pt x="2402430" y="119270"/>
                </a:cubicBezTo>
                <a:cubicBezTo>
                  <a:pt x="2406631" y="126621"/>
                  <a:pt x="2408868" y="135099"/>
                  <a:pt x="2413789" y="141988"/>
                </a:cubicBezTo>
                <a:cubicBezTo>
                  <a:pt x="2418457" y="148524"/>
                  <a:pt x="2425896" y="152686"/>
                  <a:pt x="2430827" y="159026"/>
                </a:cubicBezTo>
                <a:cubicBezTo>
                  <a:pt x="2439208" y="169802"/>
                  <a:pt x="2445972" y="181745"/>
                  <a:pt x="2453545" y="193104"/>
                </a:cubicBezTo>
                <a:cubicBezTo>
                  <a:pt x="2457331" y="198783"/>
                  <a:pt x="2462369" y="203804"/>
                  <a:pt x="2464904" y="210142"/>
                </a:cubicBezTo>
                <a:cubicBezTo>
                  <a:pt x="2468690" y="219608"/>
                  <a:pt x="2472683" y="228994"/>
                  <a:pt x="2476263" y="238540"/>
                </a:cubicBezTo>
                <a:cubicBezTo>
                  <a:pt x="2478365" y="244145"/>
                  <a:pt x="2479266" y="250223"/>
                  <a:pt x="2481943" y="255578"/>
                </a:cubicBezTo>
                <a:cubicBezTo>
                  <a:pt x="2484996" y="261683"/>
                  <a:pt x="2489516" y="266937"/>
                  <a:pt x="2493302" y="272617"/>
                </a:cubicBezTo>
                <a:cubicBezTo>
                  <a:pt x="2497088" y="283976"/>
                  <a:pt x="2502313" y="294953"/>
                  <a:pt x="2504661" y="306694"/>
                </a:cubicBezTo>
                <a:cubicBezTo>
                  <a:pt x="2506554" y="316160"/>
                  <a:pt x="2506023" y="326457"/>
                  <a:pt x="2510340" y="335091"/>
                </a:cubicBezTo>
                <a:cubicBezTo>
                  <a:pt x="2513932" y="342275"/>
                  <a:pt x="2521699" y="346450"/>
                  <a:pt x="2527379" y="352130"/>
                </a:cubicBezTo>
                <a:cubicBezTo>
                  <a:pt x="2529272" y="361596"/>
                  <a:pt x="2530717" y="371162"/>
                  <a:pt x="2533058" y="380527"/>
                </a:cubicBezTo>
                <a:cubicBezTo>
                  <a:pt x="2534510" y="386335"/>
                  <a:pt x="2537286" y="391758"/>
                  <a:pt x="2538738" y="397566"/>
                </a:cubicBezTo>
                <a:cubicBezTo>
                  <a:pt x="2541079" y="406931"/>
                  <a:pt x="2542323" y="416540"/>
                  <a:pt x="2544417" y="425963"/>
                </a:cubicBezTo>
                <a:cubicBezTo>
                  <a:pt x="2546110" y="433583"/>
                  <a:pt x="2548566" y="441027"/>
                  <a:pt x="2550097" y="448681"/>
                </a:cubicBezTo>
                <a:cubicBezTo>
                  <a:pt x="2551860" y="457497"/>
                  <a:pt x="2556507" y="493928"/>
                  <a:pt x="2561456" y="505476"/>
                </a:cubicBezTo>
                <a:cubicBezTo>
                  <a:pt x="2564145" y="511750"/>
                  <a:pt x="2569029" y="516835"/>
                  <a:pt x="2572815" y="522515"/>
                </a:cubicBezTo>
                <a:cubicBezTo>
                  <a:pt x="2574708" y="530088"/>
                  <a:pt x="2573618" y="539138"/>
                  <a:pt x="2578494" y="545233"/>
                </a:cubicBezTo>
                <a:cubicBezTo>
                  <a:pt x="2582234" y="549908"/>
                  <a:pt x="2589725" y="549460"/>
                  <a:pt x="2595533" y="550912"/>
                </a:cubicBezTo>
                <a:lnTo>
                  <a:pt x="2640969" y="562271"/>
                </a:lnTo>
                <a:lnTo>
                  <a:pt x="2709123" y="556592"/>
                </a:lnTo>
                <a:cubicBezTo>
                  <a:pt x="2736006" y="544271"/>
                  <a:pt x="2749222" y="509149"/>
                  <a:pt x="2777277" y="499797"/>
                </a:cubicBezTo>
                <a:cubicBezTo>
                  <a:pt x="2788636" y="496011"/>
                  <a:pt x="2799738" y="491342"/>
                  <a:pt x="2811354" y="488438"/>
                </a:cubicBezTo>
                <a:cubicBezTo>
                  <a:pt x="2822526" y="485645"/>
                  <a:pt x="2834101" y="484818"/>
                  <a:pt x="2845431" y="482758"/>
                </a:cubicBezTo>
                <a:cubicBezTo>
                  <a:pt x="2854929" y="481031"/>
                  <a:pt x="2864363" y="478972"/>
                  <a:pt x="2873829" y="477079"/>
                </a:cubicBezTo>
                <a:cubicBezTo>
                  <a:pt x="2928731" y="478972"/>
                  <a:pt x="2983600" y="482758"/>
                  <a:pt x="3038534" y="482758"/>
                </a:cubicBezTo>
                <a:cubicBezTo>
                  <a:pt x="3057560" y="482758"/>
                  <a:pt x="3087184" y="494274"/>
                  <a:pt x="3095329" y="477079"/>
                </a:cubicBezTo>
                <a:cubicBezTo>
                  <a:pt x="3109940" y="446235"/>
                  <a:pt x="3091543" y="408925"/>
                  <a:pt x="3089650" y="374848"/>
                </a:cubicBezTo>
                <a:cubicBezTo>
                  <a:pt x="3096992" y="183937"/>
                  <a:pt x="3046261" y="221281"/>
                  <a:pt x="3237317" y="232860"/>
                </a:cubicBezTo>
                <a:cubicBezTo>
                  <a:pt x="3252552" y="233783"/>
                  <a:pt x="3267608" y="236647"/>
                  <a:pt x="3282753" y="238540"/>
                </a:cubicBezTo>
                <a:cubicBezTo>
                  <a:pt x="3290958" y="312393"/>
                  <a:pt x="3284247" y="265443"/>
                  <a:pt x="3294112" y="318053"/>
                </a:cubicBezTo>
                <a:cubicBezTo>
                  <a:pt x="3307431" y="389084"/>
                  <a:pt x="3298527" y="359693"/>
                  <a:pt x="3311150" y="397566"/>
                </a:cubicBezTo>
                <a:cubicBezTo>
                  <a:pt x="3314936" y="427857"/>
                  <a:pt x="3292073" y="490779"/>
                  <a:pt x="3322509" y="488438"/>
                </a:cubicBezTo>
                <a:lnTo>
                  <a:pt x="3396343" y="482758"/>
                </a:lnTo>
                <a:cubicBezTo>
                  <a:pt x="3411537" y="481311"/>
                  <a:pt x="3426573" y="478401"/>
                  <a:pt x="3441779" y="477079"/>
                </a:cubicBezTo>
                <a:cubicBezTo>
                  <a:pt x="3470132" y="474613"/>
                  <a:pt x="3498574" y="473292"/>
                  <a:pt x="3526971" y="471399"/>
                </a:cubicBezTo>
                <a:cubicBezTo>
                  <a:pt x="3525078" y="439215"/>
                  <a:pt x="3524211" y="406955"/>
                  <a:pt x="3521292" y="374848"/>
                </a:cubicBezTo>
                <a:cubicBezTo>
                  <a:pt x="3518528" y="344447"/>
                  <a:pt x="3509933" y="283976"/>
                  <a:pt x="3509933" y="283976"/>
                </a:cubicBezTo>
                <a:cubicBezTo>
                  <a:pt x="3516671" y="115505"/>
                  <a:pt x="3468245" y="141988"/>
                  <a:pt x="3595125" y="141988"/>
                </a:cubicBezTo>
              </a:path>
            </a:pathLst>
          </a:cu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2" name="Oval 261"/>
          <p:cNvSpPr/>
          <p:nvPr/>
        </p:nvSpPr>
        <p:spPr>
          <a:xfrm rot="1800000">
            <a:off x="5401191" y="361076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4" name="TextBox 263"/>
          <p:cNvSpPr txBox="1"/>
          <p:nvPr/>
        </p:nvSpPr>
        <p:spPr>
          <a:xfrm>
            <a:off x="4648598" y="4100252"/>
            <a:ext cx="1587871" cy="646331"/>
          </a:xfrm>
          <a:prstGeom prst="rect">
            <a:avLst/>
          </a:prstGeom>
          <a:noFill/>
        </p:spPr>
        <p:txBody>
          <a:bodyPr wrap="none" rtlCol="0">
            <a:spAutoFit/>
          </a:bodyPr>
          <a:lstStyle/>
          <a:p>
            <a:r>
              <a:rPr lang="en-US" dirty="0"/>
              <a:t>local variation/</a:t>
            </a:r>
          </a:p>
          <a:p>
            <a:r>
              <a:rPr lang="en-US" dirty="0"/>
              <a:t>anisotropy?</a:t>
            </a:r>
            <a:endParaRPr lang="en-GB" dirty="0"/>
          </a:p>
        </p:txBody>
      </p:sp>
      <p:sp>
        <p:nvSpPr>
          <p:cNvPr id="265" name="TextBox 264"/>
          <p:cNvSpPr txBox="1"/>
          <p:nvPr/>
        </p:nvSpPr>
        <p:spPr>
          <a:xfrm>
            <a:off x="6785722" y="4456892"/>
            <a:ext cx="3221651" cy="369332"/>
          </a:xfrm>
          <a:prstGeom prst="rect">
            <a:avLst/>
          </a:prstGeom>
          <a:noFill/>
        </p:spPr>
        <p:txBody>
          <a:bodyPr wrap="none" rtlCol="0">
            <a:spAutoFit/>
          </a:bodyPr>
          <a:lstStyle/>
          <a:p>
            <a:r>
              <a:rPr lang="en-US" dirty="0"/>
              <a:t>use in regression</a:t>
            </a:r>
            <a:r>
              <a:rPr lang="en-GB" dirty="0"/>
              <a:t>/reconstruction</a:t>
            </a:r>
            <a:endParaRPr lang="en-US" dirty="0"/>
          </a:p>
        </p:txBody>
      </p:sp>
    </p:spTree>
    <p:extLst>
      <p:ext uri="{BB962C8B-B14F-4D97-AF65-F5344CB8AC3E}">
        <p14:creationId xmlns:p14="http://schemas.microsoft.com/office/powerpoint/2010/main" val="1148786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Integration</a:t>
            </a:r>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463930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Fourier analysis</a:t>
            </a:r>
          </a:p>
        </p:txBody>
      </p:sp>
      <p:sp>
        <p:nvSpPr>
          <p:cNvPr id="3" name="Content Placeholder 2"/>
          <p:cNvSpPr>
            <a:spLocks noGrp="1"/>
          </p:cNvSpPr>
          <p:nvPr>
            <p:ph idx="1"/>
          </p:nvPr>
        </p:nvSpPr>
        <p:spPr/>
        <p:txBody>
          <a:bodyPr/>
          <a:lstStyle/>
          <a:p>
            <a:r>
              <a:rPr lang="en-GB" dirty="0" err="1"/>
              <a:t>Eigenfunction</a:t>
            </a:r>
            <a:r>
              <a:rPr lang="en-GB" dirty="0"/>
              <a:t> of the differential operator</a:t>
            </a:r>
          </a:p>
          <a:p>
            <a:endParaRPr lang="en-GB" dirty="0"/>
          </a:p>
          <a:p>
            <a:r>
              <a:rPr lang="en-GB" dirty="0"/>
              <a:t>some history of the Fourier transform: Fourier, Cauchy, etc.</a:t>
            </a:r>
          </a:p>
          <a:p>
            <a:endParaRPr lang="en-GB" dirty="0"/>
          </a:p>
        </p:txBody>
      </p:sp>
    </p:spTree>
    <p:extLst>
      <p:ext uri="{BB962C8B-B14F-4D97-AF65-F5344CB8AC3E}">
        <p14:creationId xmlns:p14="http://schemas.microsoft.com/office/powerpoint/2010/main" val="1832767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Projection onto a basis</a:t>
            </a:r>
          </a:p>
        </p:txBody>
      </p:sp>
      <p:sp>
        <p:nvSpPr>
          <p:cNvPr id="3" name="Content Placeholder 2"/>
          <p:cNvSpPr>
            <a:spLocks noGrp="1"/>
          </p:cNvSpPr>
          <p:nvPr>
            <p:ph idx="1"/>
          </p:nvPr>
        </p:nvSpPr>
        <p:spPr>
          <a:xfrm>
            <a:off x="838200" y="1831269"/>
            <a:ext cx="10515600" cy="4351338"/>
          </a:xfrm>
        </p:spPr>
        <p:txBody>
          <a:bodyPr/>
          <a:lstStyle/>
          <a:p>
            <a:r>
              <a:rPr lang="en-GB" dirty="0"/>
              <a:t>Complex plane</a:t>
            </a:r>
          </a:p>
          <a:p>
            <a:endParaRPr lang="en-GB" dirty="0"/>
          </a:p>
          <a:p>
            <a:r>
              <a:rPr lang="en-GB" dirty="0"/>
              <a:t>Across Frequencies</a:t>
            </a:r>
          </a:p>
          <a:p>
            <a:pPr marL="0" indent="0">
              <a:buNone/>
            </a:pPr>
            <a:endParaRPr lang="en-GB" dirty="0"/>
          </a:p>
        </p:txBody>
      </p:sp>
    </p:spTree>
    <p:extLst>
      <p:ext uri="{BB962C8B-B14F-4D97-AF65-F5344CB8AC3E}">
        <p14:creationId xmlns:p14="http://schemas.microsoft.com/office/powerpoint/2010/main" val="1429618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Consequence of Fourier basis</a:t>
            </a:r>
          </a:p>
        </p:txBody>
      </p:sp>
      <p:sp>
        <p:nvSpPr>
          <p:cNvPr id="3" name="Content Placeholder 2"/>
          <p:cNvSpPr>
            <a:spLocks noGrp="1"/>
          </p:cNvSpPr>
          <p:nvPr>
            <p:ph idx="1"/>
          </p:nvPr>
        </p:nvSpPr>
        <p:spPr/>
        <p:txBody>
          <a:bodyPr/>
          <a:lstStyle/>
          <a:p>
            <a:r>
              <a:rPr lang="en-GB" dirty="0"/>
              <a:t>Notion of frequency</a:t>
            </a:r>
          </a:p>
          <a:p>
            <a:endParaRPr lang="en-GB" dirty="0"/>
          </a:p>
          <a:p>
            <a:r>
              <a:rPr lang="en-GB" dirty="0"/>
              <a:t>Magnitude and phase</a:t>
            </a:r>
          </a:p>
          <a:p>
            <a:endParaRPr lang="en-GB" dirty="0"/>
          </a:p>
          <a:p>
            <a:endParaRPr lang="en-GB" dirty="0"/>
          </a:p>
        </p:txBody>
      </p:sp>
    </p:spTree>
    <p:extLst>
      <p:ext uri="{BB962C8B-B14F-4D97-AF65-F5344CB8AC3E}">
        <p14:creationId xmlns:p14="http://schemas.microsoft.com/office/powerpoint/2010/main" val="2979715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Variations</a:t>
            </a:r>
          </a:p>
        </p:txBody>
      </p:sp>
      <p:sp>
        <p:nvSpPr>
          <p:cNvPr id="3" name="Content Placeholder 2"/>
          <p:cNvSpPr>
            <a:spLocks noGrp="1"/>
          </p:cNvSpPr>
          <p:nvPr>
            <p:ph idx="1"/>
          </p:nvPr>
        </p:nvSpPr>
        <p:spPr/>
        <p:txBody>
          <a:bodyPr>
            <a:normAutofit lnSpcReduction="10000"/>
          </a:bodyPr>
          <a:lstStyle/>
          <a:p>
            <a:r>
              <a:rPr lang="en-GB" dirty="0"/>
              <a:t>Continuous FT</a:t>
            </a:r>
          </a:p>
          <a:p>
            <a:pPr marL="0" indent="0">
              <a:buNone/>
            </a:pPr>
            <a:endParaRPr lang="en-GB" dirty="0"/>
          </a:p>
          <a:p>
            <a:r>
              <a:rPr lang="en-GB" dirty="0"/>
              <a:t>Discrete Fourier transform</a:t>
            </a:r>
          </a:p>
          <a:p>
            <a:endParaRPr lang="en-GB" dirty="0"/>
          </a:p>
          <a:p>
            <a:r>
              <a:rPr lang="en-GB" dirty="0"/>
              <a:t>Periodic functions</a:t>
            </a:r>
          </a:p>
          <a:p>
            <a:endParaRPr lang="en-GB" dirty="0"/>
          </a:p>
          <a:p>
            <a:r>
              <a:rPr lang="en-GB" dirty="0"/>
              <a:t>Fourier series</a:t>
            </a:r>
          </a:p>
          <a:p>
            <a:endParaRPr lang="en-GB" dirty="0"/>
          </a:p>
          <a:p>
            <a:r>
              <a:rPr lang="en-GB" dirty="0"/>
              <a:t>Fast Fourier Transform</a:t>
            </a:r>
          </a:p>
        </p:txBody>
      </p:sp>
    </p:spTree>
    <p:extLst>
      <p:ext uri="{BB962C8B-B14F-4D97-AF65-F5344CB8AC3E}">
        <p14:creationId xmlns:p14="http://schemas.microsoft.com/office/powerpoint/2010/main" val="895983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flipH="1">
            <a:off x="1122227" y="2835046"/>
            <a:ext cx="4407564" cy="2623548"/>
            <a:chOff x="1123844" y="2836008"/>
            <a:chExt cx="4404330" cy="2621624"/>
          </a:xfrm>
        </p:grpSpPr>
        <p:sp>
          <p:nvSpPr>
            <p:cNvPr id="29" name="Rectangle 28"/>
            <p:cNvSpPr/>
            <p:nvPr/>
          </p:nvSpPr>
          <p:spPr>
            <a:xfrm flipH="1" flipV="1">
              <a:off x="1123844" y="2836008"/>
              <a:ext cx="4404330" cy="2621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 descr="https://www.dsiac.org/sites/www.dsiac.org/files/uploads/refraction_5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244" y="3344532"/>
              <a:ext cx="1664879" cy="141313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750" y="3174261"/>
              <a:ext cx="2533446" cy="1583404"/>
            </a:xfrm>
            <a:prstGeom prst="rect">
              <a:avLst/>
            </a:prstGeom>
          </p:spPr>
        </p:pic>
        <p:sp>
          <p:nvSpPr>
            <p:cNvPr id="32" name="TextBox 31"/>
            <p:cNvSpPr txBox="1"/>
            <p:nvPr/>
          </p:nvSpPr>
          <p:spPr>
            <a:xfrm>
              <a:off x="1125461" y="2836987"/>
              <a:ext cx="1021433" cy="400110"/>
            </a:xfrm>
            <a:prstGeom prst="rect">
              <a:avLst/>
            </a:prstGeom>
            <a:noFill/>
          </p:spPr>
          <p:txBody>
            <a:bodyPr wrap="none" rtlCol="0">
              <a:spAutoFit/>
            </a:bodyPr>
            <a:lstStyle/>
            <a:p>
              <a:pPr algn="just"/>
              <a:r>
                <a:rPr lang="en-GB" sz="2000" dirty="0">
                  <a:solidFill>
                    <a:srgbClr val="FFFF00"/>
                  </a:solidFill>
                </a:rPr>
                <a:t>OpenGL</a:t>
              </a:r>
              <a:endParaRPr lang="en-GB" sz="2000" dirty="0"/>
            </a:p>
          </p:txBody>
        </p:sp>
        <p:sp>
          <p:nvSpPr>
            <p:cNvPr id="33" name="Rectangle 32"/>
            <p:cNvSpPr/>
            <p:nvPr/>
          </p:nvSpPr>
          <p:spPr>
            <a:xfrm>
              <a:off x="1163174" y="3136760"/>
              <a:ext cx="1963486" cy="369332"/>
            </a:xfrm>
            <a:prstGeom prst="rect">
              <a:avLst/>
            </a:prstGeom>
          </p:spPr>
          <p:txBody>
            <a:bodyPr wrap="none">
              <a:spAutoFit/>
            </a:bodyPr>
            <a:lstStyle/>
            <a:p>
              <a:r>
                <a:rPr lang="en-GB" dirty="0"/>
                <a:t>[</a:t>
              </a:r>
              <a:r>
                <a:rPr lang="en-GB" dirty="0" err="1"/>
                <a:t>Stachowiak</a:t>
              </a:r>
              <a:r>
                <a:rPr lang="en-GB" dirty="0"/>
                <a:t> 2010] </a:t>
              </a:r>
            </a:p>
          </p:txBody>
        </p:sp>
        <p:sp>
          <p:nvSpPr>
            <p:cNvPr id="34" name="TextBox 33"/>
            <p:cNvSpPr txBox="1"/>
            <p:nvPr/>
          </p:nvSpPr>
          <p:spPr>
            <a:xfrm>
              <a:off x="3855123" y="2860000"/>
              <a:ext cx="1277209" cy="400110"/>
            </a:xfrm>
            <a:prstGeom prst="rect">
              <a:avLst/>
            </a:prstGeom>
            <a:noFill/>
          </p:spPr>
          <p:txBody>
            <a:bodyPr wrap="none" rtlCol="0">
              <a:spAutoFit/>
            </a:bodyPr>
            <a:lstStyle/>
            <a:p>
              <a:pPr algn="just"/>
              <a:r>
                <a:rPr lang="en-GB" sz="2000" dirty="0">
                  <a:solidFill>
                    <a:srgbClr val="FFFF00"/>
                  </a:solidFill>
                </a:rPr>
                <a:t>Raytracing</a:t>
              </a:r>
              <a:endParaRPr lang="en-GB" sz="2000" dirty="0"/>
            </a:p>
          </p:txBody>
        </p:sp>
        <p:sp>
          <p:nvSpPr>
            <p:cNvPr id="35" name="Rectangle 34"/>
            <p:cNvSpPr/>
            <p:nvPr/>
          </p:nvSpPr>
          <p:spPr>
            <a:xfrm>
              <a:off x="3795243" y="3183858"/>
              <a:ext cx="1664879" cy="369332"/>
            </a:xfrm>
            <a:prstGeom prst="rect">
              <a:avLst/>
            </a:prstGeom>
          </p:spPr>
          <p:txBody>
            <a:bodyPr wrap="none">
              <a:spAutoFit/>
            </a:bodyPr>
            <a:lstStyle/>
            <a:p>
              <a:r>
                <a:rPr lang="en-GB" dirty="0"/>
                <a:t>[</a:t>
              </a:r>
              <a:r>
                <a:rPr lang="en-GB" dirty="0" err="1"/>
                <a:t>Whitted</a:t>
              </a:r>
              <a:r>
                <a:rPr lang="en-GB" dirty="0"/>
                <a:t> 1980] </a:t>
              </a:r>
            </a:p>
          </p:txBody>
        </p:sp>
      </p:grpSp>
      <p:sp>
        <p:nvSpPr>
          <p:cNvPr id="2" name="Title 1"/>
          <p:cNvSpPr>
            <a:spLocks noGrp="1"/>
          </p:cNvSpPr>
          <p:nvPr>
            <p:ph type="title"/>
          </p:nvPr>
        </p:nvSpPr>
        <p:spPr/>
        <p:txBody>
          <a:bodyPr/>
          <a:lstStyle/>
          <a:p>
            <a:r>
              <a:rPr lang="en-GB" dirty="0"/>
              <a:t>Rendering = geometry + radiometry</a:t>
            </a:r>
          </a:p>
        </p:txBody>
      </p:sp>
      <p:sp>
        <p:nvSpPr>
          <p:cNvPr id="5" name="TextBox 4"/>
          <p:cNvSpPr txBox="1"/>
          <p:nvPr/>
        </p:nvSpPr>
        <p:spPr>
          <a:xfrm>
            <a:off x="1389331" y="5110304"/>
            <a:ext cx="1667701" cy="369332"/>
          </a:xfrm>
          <a:prstGeom prst="rect">
            <a:avLst/>
          </a:prstGeom>
          <a:noFill/>
        </p:spPr>
        <p:txBody>
          <a:bodyPr wrap="none" rtlCol="0">
            <a:spAutoFit/>
          </a:bodyPr>
          <a:lstStyle/>
          <a:p>
            <a:r>
              <a:rPr lang="en-GB" dirty="0">
                <a:solidFill>
                  <a:schemeClr val="bg1"/>
                </a:solidFill>
              </a:rPr>
              <a:t>camera </a:t>
            </a:r>
            <a:r>
              <a:rPr lang="en-GB" dirty="0" err="1">
                <a:solidFill>
                  <a:schemeClr val="bg1"/>
                </a:solidFill>
              </a:rPr>
              <a:t>obscura</a:t>
            </a:r>
            <a:endParaRPr lang="en-GB" dirty="0">
              <a:solidFill>
                <a:schemeClr val="bg1"/>
              </a:solidFill>
            </a:endParaRPr>
          </a:p>
        </p:txBody>
      </p:sp>
      <p:sp>
        <p:nvSpPr>
          <p:cNvPr id="6" name="TextBox 5"/>
          <p:cNvSpPr txBox="1"/>
          <p:nvPr/>
        </p:nvSpPr>
        <p:spPr>
          <a:xfrm>
            <a:off x="1028169" y="2152114"/>
            <a:ext cx="4196983" cy="707886"/>
          </a:xfrm>
          <a:prstGeom prst="rect">
            <a:avLst/>
          </a:prstGeom>
          <a:noFill/>
        </p:spPr>
        <p:txBody>
          <a:bodyPr wrap="none" rtlCol="0">
            <a:spAutoFit/>
          </a:bodyPr>
          <a:lstStyle/>
          <a:p>
            <a:pPr algn="just"/>
            <a:r>
              <a:rPr lang="en-GB" sz="2000" dirty="0">
                <a:solidFill>
                  <a:srgbClr val="FFFF00"/>
                </a:solidFill>
              </a:rPr>
              <a:t>geometry/projection</a:t>
            </a:r>
            <a:r>
              <a:rPr lang="en-GB" sz="2000" dirty="0"/>
              <a:t> </a:t>
            </a:r>
          </a:p>
          <a:p>
            <a:pPr algn="just"/>
            <a:r>
              <a:rPr lang="en-GB" sz="2000" dirty="0"/>
              <a:t>for pin-hole model known since 400BC</a:t>
            </a:r>
          </a:p>
        </p:txBody>
      </p:sp>
      <p:pic>
        <p:nvPicPr>
          <p:cNvPr id="2050" name="Picture 2" descr="https://static.videomaker.com/cdn/farfuture/56y0e4tP-8fkGCBfIOPw-HF8wmcSPe0j2hxiWm_PsPo/mtime:1466809038/sites/videomaker.com/files/styles/vm_image_token_lightbox/public/articles/17840/337-C13-Lighting-PRIMARY.png?itok=hXQ_W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282" y="2837315"/>
            <a:ext cx="4583523" cy="25797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178758" y="2128122"/>
            <a:ext cx="3981539" cy="707886"/>
          </a:xfrm>
          <a:prstGeom prst="rect">
            <a:avLst/>
          </a:prstGeom>
          <a:noFill/>
        </p:spPr>
        <p:txBody>
          <a:bodyPr wrap="none" rtlCol="0">
            <a:spAutoFit/>
          </a:bodyPr>
          <a:lstStyle/>
          <a:p>
            <a:pPr algn="just"/>
            <a:r>
              <a:rPr lang="en-GB" sz="2000" dirty="0" err="1">
                <a:solidFill>
                  <a:srgbClr val="FFFF00"/>
                </a:solidFill>
              </a:rPr>
              <a:t>radiometrically</a:t>
            </a:r>
            <a:r>
              <a:rPr lang="en-GB" sz="2000" dirty="0">
                <a:solidFill>
                  <a:srgbClr val="FFFF00"/>
                </a:solidFill>
              </a:rPr>
              <a:t> accurate simulation</a:t>
            </a:r>
            <a:endParaRPr lang="en-GB" sz="2000" dirty="0"/>
          </a:p>
          <a:p>
            <a:pPr algn="just"/>
            <a:r>
              <a:rPr lang="en-GB" sz="2000" dirty="0"/>
              <a:t>is important for photorealism</a:t>
            </a:r>
          </a:p>
        </p:txBody>
      </p:sp>
      <p:sp>
        <p:nvSpPr>
          <p:cNvPr id="12" name="TextBox 11"/>
          <p:cNvSpPr txBox="1"/>
          <p:nvPr/>
        </p:nvSpPr>
        <p:spPr>
          <a:xfrm>
            <a:off x="8035375" y="5133138"/>
            <a:ext cx="2823658" cy="276999"/>
          </a:xfrm>
          <a:prstGeom prst="rect">
            <a:avLst/>
          </a:prstGeom>
          <a:noFill/>
        </p:spPr>
        <p:txBody>
          <a:bodyPr wrap="none" rtlCol="0">
            <a:spAutoFit/>
          </a:bodyPr>
          <a:lstStyle/>
          <a:p>
            <a:r>
              <a:rPr lang="en-GB" sz="1200" dirty="0">
                <a:solidFill>
                  <a:schemeClr val="tx1">
                    <a:lumMod val="65000"/>
                  </a:schemeClr>
                </a:solidFill>
              </a:rPr>
              <a:t>[photo credit: videomaker.com June 2015]</a:t>
            </a:r>
          </a:p>
        </p:txBody>
      </p:sp>
      <p:pic>
        <p:nvPicPr>
          <p:cNvPr id="37" name="Picture 2" descr="Camera Obscura dia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227" y="2854407"/>
            <a:ext cx="4404330" cy="262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265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DC is integral of function</a:t>
            </a:r>
          </a:p>
        </p:txBody>
      </p:sp>
      <p:sp>
        <p:nvSpPr>
          <p:cNvPr id="3" name="Content Placeholder 2"/>
          <p:cNvSpPr>
            <a:spLocks noGrp="1"/>
          </p:cNvSpPr>
          <p:nvPr>
            <p:ph idx="1"/>
          </p:nvPr>
        </p:nvSpPr>
        <p:spPr/>
        <p:txBody>
          <a:bodyPr/>
          <a:lstStyle/>
          <a:p>
            <a:r>
              <a:rPr lang="en-GB" dirty="0"/>
              <a:t>Segway into integration</a:t>
            </a:r>
          </a:p>
        </p:txBody>
      </p:sp>
    </p:spTree>
    <p:extLst>
      <p:ext uri="{BB962C8B-B14F-4D97-AF65-F5344CB8AC3E}">
        <p14:creationId xmlns:p14="http://schemas.microsoft.com/office/powerpoint/2010/main" val="2368771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t>Light transport = integration</a:t>
            </a:r>
            <a:endParaRPr lang="en-GB" sz="3300" dirty="0"/>
          </a:p>
        </p:txBody>
      </p:sp>
      <p:pic>
        <p:nvPicPr>
          <p:cNvPr id="4" name="Picture 2"/>
          <p:cNvPicPr>
            <a:picLocks noChangeAspect="1" noChangeArrowheads="1"/>
          </p:cNvPicPr>
          <p:nvPr/>
        </p:nvPicPr>
        <p:blipFill>
          <a:blip r:embed="rId2"/>
          <a:srcRect/>
          <a:stretch>
            <a:fillRect/>
          </a:stretch>
        </p:blipFill>
        <p:spPr bwMode="auto">
          <a:xfrm>
            <a:off x="4876800" y="2209800"/>
            <a:ext cx="2438400" cy="2438400"/>
          </a:xfrm>
          <a:prstGeom prst="rect">
            <a:avLst/>
          </a:prstGeom>
          <a:noFill/>
          <a:ln w="9525">
            <a:noFill/>
            <a:miter lim="800000"/>
            <a:headEnd/>
            <a:tailEnd/>
          </a:ln>
          <a:effectLst/>
        </p:spPr>
      </p:pic>
      <p:sp>
        <p:nvSpPr>
          <p:cNvPr id="5" name="TextBox 4"/>
          <p:cNvSpPr txBox="1"/>
          <p:nvPr/>
        </p:nvSpPr>
        <p:spPr>
          <a:xfrm>
            <a:off x="6696195" y="2600262"/>
            <a:ext cx="2577950" cy="400110"/>
          </a:xfrm>
          <a:prstGeom prst="rect">
            <a:avLst/>
          </a:prstGeom>
          <a:noFill/>
        </p:spPr>
        <p:txBody>
          <a:bodyPr wrap="none" rtlCol="0">
            <a:spAutoFit/>
          </a:bodyPr>
          <a:lstStyle/>
          <a:p>
            <a:pPr defTabSz="914378"/>
            <a:r>
              <a:rPr lang="en-US" sz="2000" kern="0" dirty="0">
                <a:solidFill>
                  <a:srgbClr val="FFFF00"/>
                </a:solidFill>
              </a:rPr>
              <a:t>Shiny ball, out of focus</a:t>
            </a:r>
            <a:endParaRPr lang="en-GB" sz="2000" kern="0" dirty="0">
              <a:solidFill>
                <a:srgbClr val="FFFF00"/>
              </a:solidFill>
            </a:endParaRPr>
          </a:p>
        </p:txBody>
      </p:sp>
      <p:sp>
        <p:nvSpPr>
          <p:cNvPr id="6" name="TextBox 5"/>
          <p:cNvSpPr txBox="1"/>
          <p:nvPr/>
        </p:nvSpPr>
        <p:spPr>
          <a:xfrm>
            <a:off x="3011092" y="2571744"/>
            <a:ext cx="2329484" cy="400110"/>
          </a:xfrm>
          <a:prstGeom prst="rect">
            <a:avLst/>
          </a:prstGeom>
          <a:noFill/>
        </p:spPr>
        <p:txBody>
          <a:bodyPr wrap="none" rtlCol="0">
            <a:spAutoFit/>
          </a:bodyPr>
          <a:lstStyle/>
          <a:p>
            <a:pPr defTabSz="914378"/>
            <a:r>
              <a:rPr lang="en-US" sz="2000" kern="0" dirty="0">
                <a:solidFill>
                  <a:srgbClr val="FFFF00"/>
                </a:solidFill>
              </a:rPr>
              <a:t>Shiny ball  in motion</a:t>
            </a:r>
            <a:endParaRPr lang="en-GB" sz="2000" kern="0" dirty="0">
              <a:solidFill>
                <a:srgbClr val="FFFF00"/>
              </a:solidFill>
            </a:endParaRPr>
          </a:p>
        </p:txBody>
      </p:sp>
      <p:sp>
        <p:nvSpPr>
          <p:cNvPr id="7" name="Rectangle 6"/>
          <p:cNvSpPr/>
          <p:nvPr/>
        </p:nvSpPr>
        <p:spPr>
          <a:xfrm>
            <a:off x="6310314" y="3857628"/>
            <a:ext cx="142876" cy="14287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914378"/>
            <a:endParaRPr lang="en-GB" kern="0">
              <a:solidFill>
                <a:prstClr val="white"/>
              </a:solidFill>
            </a:endParaRPr>
          </a:p>
        </p:txBody>
      </p:sp>
      <p:pic>
        <p:nvPicPr>
          <p:cNvPr id="8"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167703" y="3549905"/>
            <a:ext cx="357190" cy="807790"/>
          </a:xfrm>
          <a:prstGeom prst="rect">
            <a:avLst/>
          </a:prstGeom>
          <a:noFill/>
          <a:ln w="9525">
            <a:noFill/>
            <a:miter lim="800000"/>
            <a:headEnd/>
            <a:tailEnd/>
          </a:ln>
          <a:effectLst/>
        </p:spPr>
      </p:pic>
      <p:pic>
        <p:nvPicPr>
          <p:cNvPr id="9"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310579" y="3549905"/>
            <a:ext cx="357190" cy="807790"/>
          </a:xfrm>
          <a:prstGeom prst="rect">
            <a:avLst/>
          </a:prstGeom>
          <a:noFill/>
          <a:ln w="9525">
            <a:noFill/>
            <a:miter lim="800000"/>
            <a:headEnd/>
            <a:tailEnd/>
          </a:ln>
          <a:effectLst/>
        </p:spPr>
      </p:pic>
      <p:pic>
        <p:nvPicPr>
          <p:cNvPr id="10"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453454" y="3549905"/>
            <a:ext cx="357190" cy="807790"/>
          </a:xfrm>
          <a:prstGeom prst="rect">
            <a:avLst/>
          </a:prstGeom>
          <a:noFill/>
          <a:ln w="9525">
            <a:noFill/>
            <a:miter lim="800000"/>
            <a:headEnd/>
            <a:tailEnd/>
          </a:ln>
          <a:effectLst/>
        </p:spPr>
      </p:pic>
      <p:pic>
        <p:nvPicPr>
          <p:cNvPr id="11"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596331" y="3549905"/>
            <a:ext cx="357190" cy="807790"/>
          </a:xfrm>
          <a:prstGeom prst="rect">
            <a:avLst/>
          </a:prstGeom>
          <a:noFill/>
          <a:ln w="9525">
            <a:noFill/>
            <a:miter lim="800000"/>
            <a:headEnd/>
            <a:tailEnd/>
          </a:ln>
          <a:effectLst/>
        </p:spPr>
      </p:pic>
      <p:cxnSp>
        <p:nvCxnSpPr>
          <p:cNvPr id="12" name="Straight Connector 11"/>
          <p:cNvCxnSpPr/>
          <p:nvPr/>
        </p:nvCxnSpPr>
        <p:spPr>
          <a:xfrm rot="5400000" flipH="1" flipV="1">
            <a:off x="7310447" y="2999577"/>
            <a:ext cx="1588" cy="1857388"/>
          </a:xfrm>
          <a:prstGeom prst="line">
            <a:avLst/>
          </a:prstGeom>
        </p:spPr>
        <p:style>
          <a:lnRef idx="2">
            <a:schemeClr val="accent6"/>
          </a:lnRef>
          <a:fillRef idx="0">
            <a:schemeClr val="accent6"/>
          </a:fillRef>
          <a:effectRef idx="1">
            <a:schemeClr val="accent6"/>
          </a:effectRef>
          <a:fontRef idx="minor">
            <a:schemeClr val="tx1"/>
          </a:fontRef>
        </p:style>
      </p:cxnSp>
      <p:sp>
        <p:nvSpPr>
          <p:cNvPr id="13" name="TextBox 12"/>
          <p:cNvSpPr txBox="1"/>
          <p:nvPr/>
        </p:nvSpPr>
        <p:spPr>
          <a:xfrm>
            <a:off x="8739206" y="3714752"/>
            <a:ext cx="388248" cy="400110"/>
          </a:xfrm>
          <a:prstGeom prst="rect">
            <a:avLst/>
          </a:prstGeom>
          <a:noFill/>
        </p:spPr>
        <p:txBody>
          <a:bodyPr wrap="none" rtlCol="0">
            <a:spAutoFit/>
          </a:bodyPr>
          <a:lstStyle/>
          <a:p>
            <a:pPr defTabSz="914378"/>
            <a:r>
              <a:rPr lang="en-US" sz="2000" kern="0" dirty="0">
                <a:solidFill>
                  <a:prstClr val="black">
                    <a:lumMod val="95000"/>
                  </a:prstClr>
                </a:solidFill>
              </a:rPr>
              <a:t>…</a:t>
            </a:r>
            <a:endParaRPr lang="en-GB" sz="2000" kern="0" dirty="0">
              <a:solidFill>
                <a:prstClr val="black">
                  <a:lumMod val="95000"/>
                </a:prstClr>
              </a:solidFill>
            </a:endParaRPr>
          </a:p>
        </p:txBody>
      </p:sp>
      <p:sp>
        <p:nvSpPr>
          <p:cNvPr id="14" name="TextBox 13"/>
          <p:cNvSpPr txBox="1"/>
          <p:nvPr/>
        </p:nvSpPr>
        <p:spPr>
          <a:xfrm>
            <a:off x="6068889" y="3929066"/>
            <a:ext cx="684803" cy="400110"/>
          </a:xfrm>
          <a:prstGeom prst="rect">
            <a:avLst/>
          </a:prstGeom>
          <a:noFill/>
        </p:spPr>
        <p:txBody>
          <a:bodyPr wrap="none" rtlCol="0">
            <a:spAutoFit/>
          </a:bodyPr>
          <a:lstStyle/>
          <a:p>
            <a:pPr defTabSz="914378"/>
            <a:r>
              <a:rPr lang="en-US" sz="2000" kern="0" dirty="0">
                <a:solidFill>
                  <a:srgbClr val="FFFF00"/>
                </a:solidFill>
              </a:rPr>
              <a:t>pixel</a:t>
            </a:r>
            <a:endParaRPr lang="en-GB" sz="2000" kern="0" dirty="0">
              <a:solidFill>
                <a:srgbClr val="FFFF00"/>
              </a:solidFill>
            </a:endParaRPr>
          </a:p>
        </p:txBody>
      </p:sp>
      <p:sp>
        <p:nvSpPr>
          <p:cNvPr id="15" name="TextBox 14"/>
          <p:cNvSpPr txBox="1"/>
          <p:nvPr/>
        </p:nvSpPr>
        <p:spPr>
          <a:xfrm>
            <a:off x="7667638" y="4286256"/>
            <a:ext cx="2105063" cy="400110"/>
          </a:xfrm>
          <a:prstGeom prst="rect">
            <a:avLst/>
          </a:prstGeom>
          <a:noFill/>
        </p:spPr>
        <p:txBody>
          <a:bodyPr wrap="none" rtlCol="0">
            <a:spAutoFit/>
          </a:bodyPr>
          <a:lstStyle/>
          <a:p>
            <a:pPr defTabSz="914378"/>
            <a:r>
              <a:rPr lang="en-US" sz="2000" kern="0" dirty="0">
                <a:solidFill>
                  <a:srgbClr val="FFFF00"/>
                </a:solidFill>
              </a:rPr>
              <a:t>multi-dim integral</a:t>
            </a:r>
            <a:endParaRPr lang="en-GB" sz="2000" kern="0" dirty="0">
              <a:solidFill>
                <a:srgbClr val="FFFF00"/>
              </a:solidFill>
            </a:endParaRPr>
          </a:p>
        </p:txBody>
      </p:sp>
      <p:sp>
        <p:nvSpPr>
          <p:cNvPr id="28" name="TextBox 27"/>
          <p:cNvSpPr txBox="1"/>
          <p:nvPr/>
        </p:nvSpPr>
        <p:spPr>
          <a:xfrm>
            <a:off x="1666992" y="5100592"/>
            <a:ext cx="8000908" cy="400110"/>
          </a:xfrm>
          <a:prstGeom prst="rect">
            <a:avLst/>
          </a:prstGeom>
          <a:noFill/>
        </p:spPr>
        <p:txBody>
          <a:bodyPr wrap="none" rtlCol="0">
            <a:spAutoFit/>
          </a:bodyPr>
          <a:lstStyle/>
          <a:p>
            <a:pPr defTabSz="914378"/>
            <a:r>
              <a:rPr lang="en-US" sz="2000" kern="0" dirty="0">
                <a:solidFill>
                  <a:srgbClr val="D4D4D6"/>
                </a:solidFill>
              </a:rPr>
              <a:t>Domain: pixel area </a:t>
            </a:r>
            <a:r>
              <a:rPr lang="en-US" sz="2000" kern="0" dirty="0">
                <a:solidFill>
                  <a:srgbClr val="5A6378"/>
                </a:solidFill>
              </a:rPr>
              <a:t>x</a:t>
            </a:r>
            <a:r>
              <a:rPr lang="en-US" sz="2000" kern="0" dirty="0">
                <a:solidFill>
                  <a:srgbClr val="D4D4D6"/>
                </a:solidFill>
              </a:rPr>
              <a:t> shutter time </a:t>
            </a:r>
            <a:r>
              <a:rPr lang="en-US" sz="2000" kern="0" dirty="0">
                <a:solidFill>
                  <a:srgbClr val="5A6378"/>
                </a:solidFill>
              </a:rPr>
              <a:t>x</a:t>
            </a:r>
            <a:r>
              <a:rPr lang="en-US" sz="2000" kern="0" dirty="0">
                <a:solidFill>
                  <a:srgbClr val="D4D4D6"/>
                </a:solidFill>
              </a:rPr>
              <a:t> aperture area </a:t>
            </a:r>
            <a:r>
              <a:rPr lang="en-US" sz="2000" kern="0" dirty="0">
                <a:solidFill>
                  <a:srgbClr val="5A6378"/>
                </a:solidFill>
              </a:rPr>
              <a:t>x</a:t>
            </a:r>
            <a:r>
              <a:rPr lang="en-US" sz="2000" kern="0" dirty="0">
                <a:solidFill>
                  <a:srgbClr val="D4D4D6"/>
                </a:solidFill>
              </a:rPr>
              <a:t> 1</a:t>
            </a:r>
            <a:r>
              <a:rPr lang="en-US" sz="2000" kern="0" baseline="30000" dirty="0">
                <a:solidFill>
                  <a:srgbClr val="D4D4D6"/>
                </a:solidFill>
              </a:rPr>
              <a:t>st</a:t>
            </a:r>
            <a:r>
              <a:rPr lang="en-US" sz="2000" kern="0" dirty="0">
                <a:solidFill>
                  <a:srgbClr val="D4D4D6"/>
                </a:solidFill>
              </a:rPr>
              <a:t> bounce </a:t>
            </a:r>
            <a:r>
              <a:rPr lang="en-US" sz="2000" kern="0" dirty="0">
                <a:solidFill>
                  <a:srgbClr val="5A6378"/>
                </a:solidFill>
              </a:rPr>
              <a:t>x</a:t>
            </a:r>
            <a:r>
              <a:rPr lang="en-US" sz="2000" kern="0" dirty="0">
                <a:solidFill>
                  <a:srgbClr val="D4D4D6"/>
                </a:solidFill>
              </a:rPr>
              <a:t> 2</a:t>
            </a:r>
            <a:r>
              <a:rPr lang="en-US" sz="2000" kern="0" baseline="30000" dirty="0">
                <a:solidFill>
                  <a:srgbClr val="D4D4D6"/>
                </a:solidFill>
              </a:rPr>
              <a:t>nd</a:t>
            </a:r>
            <a:r>
              <a:rPr lang="en-US" sz="2000" kern="0" dirty="0">
                <a:solidFill>
                  <a:srgbClr val="D4D4D6"/>
                </a:solidFill>
              </a:rPr>
              <a:t> bounce</a:t>
            </a:r>
            <a:endParaRPr lang="en-GB" sz="2000" kern="0" dirty="0">
              <a:solidFill>
                <a:srgbClr val="D4D4D6"/>
              </a:solidFill>
            </a:endParaRPr>
          </a:p>
        </p:txBody>
      </p:sp>
      <p:sp>
        <p:nvSpPr>
          <p:cNvPr id="29" name="TextBox 28"/>
          <p:cNvSpPr txBox="1"/>
          <p:nvPr/>
        </p:nvSpPr>
        <p:spPr>
          <a:xfrm>
            <a:off x="1666846" y="4743402"/>
            <a:ext cx="3498073" cy="400110"/>
          </a:xfrm>
          <a:prstGeom prst="rect">
            <a:avLst/>
          </a:prstGeom>
          <a:noFill/>
        </p:spPr>
        <p:txBody>
          <a:bodyPr wrap="none" rtlCol="0">
            <a:spAutoFit/>
          </a:bodyPr>
          <a:lstStyle/>
          <a:p>
            <a:pPr defTabSz="914378"/>
            <a:r>
              <a:rPr lang="en-US" sz="2000" kern="0" dirty="0">
                <a:solidFill>
                  <a:srgbClr val="D4D4D6"/>
                </a:solidFill>
              </a:rPr>
              <a:t>Integrand: radiance (W m</a:t>
            </a:r>
            <a:r>
              <a:rPr lang="en-US" sz="2000" kern="0" baseline="30000" dirty="0">
                <a:solidFill>
                  <a:srgbClr val="D4D4D6"/>
                </a:solidFill>
              </a:rPr>
              <a:t>-2</a:t>
            </a:r>
            <a:r>
              <a:rPr lang="en-US" sz="2000" kern="0" dirty="0">
                <a:solidFill>
                  <a:srgbClr val="D4D4D6"/>
                </a:solidFill>
              </a:rPr>
              <a:t> Sr</a:t>
            </a:r>
            <a:r>
              <a:rPr lang="en-US" sz="2000" kern="0" baseline="30000" dirty="0">
                <a:solidFill>
                  <a:srgbClr val="D4D4D6"/>
                </a:solidFill>
              </a:rPr>
              <a:t>-1</a:t>
            </a:r>
            <a:r>
              <a:rPr lang="en-US" sz="2000" kern="0" dirty="0">
                <a:solidFill>
                  <a:srgbClr val="D4D4D6"/>
                </a:solidFill>
              </a:rPr>
              <a:t>)</a:t>
            </a:r>
            <a:endParaRPr lang="en-GB" sz="2000" kern="0" dirty="0">
              <a:solidFill>
                <a:srgbClr val="D4D4D6"/>
              </a:solidFill>
            </a:endParaRPr>
          </a:p>
        </p:txBody>
      </p:sp>
      <p:sp>
        <p:nvSpPr>
          <p:cNvPr id="33" name="TextBox 32"/>
          <p:cNvSpPr txBox="1"/>
          <p:nvPr/>
        </p:nvSpPr>
        <p:spPr>
          <a:xfrm>
            <a:off x="8806838" y="3786190"/>
            <a:ext cx="388248" cy="400110"/>
          </a:xfrm>
          <a:prstGeom prst="rect">
            <a:avLst/>
          </a:prstGeom>
          <a:noFill/>
        </p:spPr>
        <p:txBody>
          <a:bodyPr wrap="none" rtlCol="0">
            <a:spAutoFit/>
          </a:bodyPr>
          <a:lstStyle/>
          <a:p>
            <a:pPr defTabSz="914378">
              <a:defRPr/>
            </a:pPr>
            <a:r>
              <a:rPr lang="en-US" sz="2000" kern="0" dirty="0">
                <a:solidFill>
                  <a:sysClr val="window" lastClr="FFFFFF">
                    <a:lumMod val="95000"/>
                  </a:sysClr>
                </a:solidFill>
              </a:rPr>
              <a:t>…</a:t>
            </a:r>
            <a:endParaRPr lang="en-GB" sz="2000" kern="0" dirty="0">
              <a:solidFill>
                <a:sysClr val="window" lastClr="FFFFFF">
                  <a:lumMod val="95000"/>
                </a:sysClr>
              </a:solidFill>
            </a:endParaRPr>
          </a:p>
        </p:txBody>
      </p:sp>
      <p:sp>
        <p:nvSpPr>
          <p:cNvPr id="34" name="TextBox 33"/>
          <p:cNvSpPr txBox="1"/>
          <p:nvPr/>
        </p:nvSpPr>
        <p:spPr>
          <a:xfrm>
            <a:off x="9453586" y="5072074"/>
            <a:ext cx="388248" cy="400110"/>
          </a:xfrm>
          <a:prstGeom prst="rect">
            <a:avLst/>
          </a:prstGeom>
          <a:noFill/>
        </p:spPr>
        <p:txBody>
          <a:bodyPr wrap="none" rtlCol="0">
            <a:spAutoFit/>
          </a:bodyPr>
          <a:lstStyle/>
          <a:p>
            <a:pPr defTabSz="914378">
              <a:defRPr/>
            </a:pPr>
            <a:r>
              <a:rPr lang="en-US" sz="2000" kern="0" dirty="0">
                <a:solidFill>
                  <a:sysClr val="window" lastClr="FFFFFF">
                    <a:lumMod val="95000"/>
                  </a:sysClr>
                </a:solidFill>
              </a:rPr>
              <a:t>…</a:t>
            </a:r>
            <a:endParaRPr lang="en-GB" sz="2000" kern="0" dirty="0">
              <a:solidFill>
                <a:sysClr val="window" lastClr="FFFFFF">
                  <a:lumMod val="95000"/>
                </a:sysClr>
              </a:solidFill>
            </a:endParaRPr>
          </a:p>
        </p:txBody>
      </p:sp>
      <p:sp>
        <p:nvSpPr>
          <p:cNvPr id="3" name="Slide Number Placeholder 2"/>
          <p:cNvSpPr>
            <a:spLocks noGrp="1"/>
          </p:cNvSpPr>
          <p:nvPr>
            <p:ph type="sldNum" sz="quarter" idx="12"/>
          </p:nvPr>
        </p:nvSpPr>
        <p:spPr/>
        <p:txBody>
          <a:bodyPr/>
          <a:lstStyle/>
          <a:p>
            <a:pPr defTabSz="914400"/>
            <a:fld id="{0588A20B-592B-45C2-9448-5F633C847010}" type="slidenum">
              <a:rPr lang="en-GB" sz="1800" kern="0">
                <a:solidFill>
                  <a:sysClr val="windowText" lastClr="000000"/>
                </a:solidFill>
              </a:rPr>
              <a:pPr defTabSz="914400"/>
              <a:t>31</a:t>
            </a:fld>
            <a:endParaRPr lang="en-GB" sz="1800" kern="0">
              <a:solidFill>
                <a:sysClr val="windowText" lastClr="000000"/>
              </a:solidFill>
            </a:endParaRPr>
          </a:p>
        </p:txBody>
      </p:sp>
    </p:spTree>
    <p:extLst>
      <p:ext uri="{BB962C8B-B14F-4D97-AF65-F5344CB8AC3E}">
        <p14:creationId xmlns:p14="http://schemas.microsoft.com/office/powerpoint/2010/main" val="417598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0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10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p:bldP spid="14" grpId="0"/>
      <p:bldP spid="15" grpId="0"/>
      <p:bldP spid="28" grpId="0"/>
      <p:bldP spid="29" grpId="0"/>
      <p:bldP spid="33" grpId="0"/>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1435852" y="1071558"/>
            <a:ext cx="7705780" cy="619125"/>
          </a:xfrm>
        </p:spPr>
        <p:txBody>
          <a:bodyPr>
            <a:normAutofit/>
          </a:bodyPr>
          <a:lstStyle/>
          <a:p>
            <a:pPr algn="ctr"/>
            <a:r>
              <a:rPr lang="en-US" dirty="0"/>
              <a:t>Abstracting away the application…</a:t>
            </a:r>
          </a:p>
        </p:txBody>
      </p:sp>
      <p:cxnSp>
        <p:nvCxnSpPr>
          <p:cNvPr id="9" name="Straight Arrow Connector 8"/>
          <p:cNvCxnSpPr/>
          <p:nvPr/>
        </p:nvCxnSpPr>
        <p:spPr>
          <a:xfrm rot="5400000" flipH="1" flipV="1">
            <a:off x="1855761" y="3417094"/>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749530" y="4286256"/>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14" name="Freeform 13"/>
          <p:cNvSpPr/>
          <p:nvPr/>
        </p:nvSpPr>
        <p:spPr>
          <a:xfrm>
            <a:off x="2749499" y="2809873"/>
            <a:ext cx="2814568" cy="1510121"/>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solidFill>
            <a:srgbClr val="FFFF66">
              <a:alpha val="54902"/>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sp>
        <p:nvSpPr>
          <p:cNvPr id="15" name="Freeform 14"/>
          <p:cNvSpPr/>
          <p:nvPr/>
        </p:nvSpPr>
        <p:spPr>
          <a:xfrm>
            <a:off x="2749530" y="2799950"/>
            <a:ext cx="2814568" cy="1510121"/>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pic>
        <p:nvPicPr>
          <p:cNvPr id="33800" name="Picture 8" descr="http://www.sciweavers.org/download/Tex2Img_1373972799.png"/>
          <p:cNvPicPr>
            <a:picLocks noChangeAspect="1" noChangeArrowheads="1"/>
          </p:cNvPicPr>
          <p:nvPr/>
        </p:nvPicPr>
        <p:blipFill>
          <a:blip r:embed="rId3"/>
          <a:srcRect/>
          <a:stretch>
            <a:fillRect/>
          </a:stretch>
        </p:blipFill>
        <p:spPr bwMode="auto">
          <a:xfrm>
            <a:off x="5881686" y="4214818"/>
            <a:ext cx="222252" cy="152402"/>
          </a:xfrm>
          <a:prstGeom prst="rect">
            <a:avLst/>
          </a:prstGeom>
          <a:noFill/>
        </p:spPr>
      </p:pic>
      <p:pic>
        <p:nvPicPr>
          <p:cNvPr id="33802" name="Picture 10" descr="http://www.sciweavers.org/download/Tex2Img_1373972833.png"/>
          <p:cNvPicPr>
            <a:picLocks noChangeAspect="1" noChangeArrowheads="1"/>
          </p:cNvPicPr>
          <p:nvPr/>
        </p:nvPicPr>
        <p:blipFill>
          <a:blip r:embed="rId4" cstate="screen"/>
          <a:srcRect/>
          <a:stretch>
            <a:fillRect/>
          </a:stretch>
        </p:blipFill>
        <p:spPr bwMode="auto">
          <a:xfrm>
            <a:off x="2238348" y="2500306"/>
            <a:ext cx="473076" cy="256488"/>
          </a:xfrm>
          <a:prstGeom prst="rect">
            <a:avLst/>
          </a:prstGeom>
          <a:noFill/>
        </p:spPr>
      </p:pic>
      <p:cxnSp>
        <p:nvCxnSpPr>
          <p:cNvPr id="16" name="Straight Connector 15"/>
          <p:cNvCxnSpPr>
            <a:endCxn id="33808" idx="1"/>
          </p:cNvCxnSpPr>
          <p:nvPr/>
        </p:nvCxnSpPr>
        <p:spPr>
          <a:xfrm flipV="1">
            <a:off x="4595803" y="2995607"/>
            <a:ext cx="1785950" cy="4767"/>
          </a:xfrm>
          <a:prstGeom prst="line">
            <a:avLst/>
          </a:prstGeom>
          <a:ln>
            <a:solidFill>
              <a:schemeClr val="bg1"/>
            </a:solidFill>
          </a:ln>
          <a:effectLst>
            <a:outerShdw blurRad="50800" dist="38100" algn="t" rotWithShape="0">
              <a:schemeClr val="tx1">
                <a:alpha val="40000"/>
              </a:schemeClr>
            </a:outerShdw>
          </a:effectLst>
        </p:spPr>
        <p:style>
          <a:lnRef idx="1">
            <a:schemeClr val="accent1"/>
          </a:lnRef>
          <a:fillRef idx="0">
            <a:schemeClr val="accent1"/>
          </a:fillRef>
          <a:effectRef idx="0">
            <a:schemeClr val="accent1"/>
          </a:effectRef>
          <a:fontRef idx="minor">
            <a:schemeClr val="tx1"/>
          </a:fontRef>
        </p:style>
      </p:cxnSp>
      <p:pic>
        <p:nvPicPr>
          <p:cNvPr id="33808" name="Picture 16" descr="http://www.sciweavers.org/download/Tex2Img_1373973177.png"/>
          <p:cNvPicPr>
            <a:picLocks noChangeAspect="1" noChangeArrowheads="1"/>
          </p:cNvPicPr>
          <p:nvPr/>
        </p:nvPicPr>
        <p:blipFill>
          <a:blip r:embed="rId5"/>
          <a:srcRect/>
          <a:stretch>
            <a:fillRect/>
          </a:stretch>
        </p:blipFill>
        <p:spPr bwMode="auto">
          <a:xfrm>
            <a:off x="6381753" y="2562210"/>
            <a:ext cx="1151840" cy="866790"/>
          </a:xfrm>
          <a:prstGeom prst="rect">
            <a:avLst/>
          </a:prstGeom>
          <a:noFill/>
        </p:spPr>
      </p:pic>
      <p:pic>
        <p:nvPicPr>
          <p:cNvPr id="33810" name="Picture 18" descr="http://www.sciweavers.org/download/Tex2Img_1373976702.png"/>
          <p:cNvPicPr>
            <a:picLocks noChangeAspect="1" noChangeArrowheads="1"/>
          </p:cNvPicPr>
          <p:nvPr/>
        </p:nvPicPr>
        <p:blipFill>
          <a:blip r:embed="rId6" cstate="screen">
            <a:lum bright="70000" contrast="-70000"/>
          </a:blip>
          <a:srcRect/>
          <a:stretch>
            <a:fillRect/>
          </a:stretch>
        </p:blipFill>
        <p:spPr bwMode="auto">
          <a:xfrm>
            <a:off x="5500683" y="4357695"/>
            <a:ext cx="166690" cy="166690"/>
          </a:xfrm>
          <a:prstGeom prst="rect">
            <a:avLst/>
          </a:prstGeom>
          <a:noFill/>
        </p:spPr>
      </p:pic>
      <p:sp>
        <p:nvSpPr>
          <p:cNvPr id="24" name="TextBox 23"/>
          <p:cNvSpPr txBox="1"/>
          <p:nvPr/>
        </p:nvSpPr>
        <p:spPr>
          <a:xfrm>
            <a:off x="2520990" y="4304893"/>
            <a:ext cx="301686" cy="369332"/>
          </a:xfrm>
          <a:prstGeom prst="rect">
            <a:avLst/>
          </a:prstGeom>
          <a:noFill/>
        </p:spPr>
        <p:txBody>
          <a:bodyPr wrap="none" rtlCol="0">
            <a:spAutoFit/>
          </a:bodyPr>
          <a:lstStyle/>
          <a:p>
            <a:pPr defTabSz="914378"/>
            <a:r>
              <a:rPr lang="en-US" i="1" kern="0" dirty="0">
                <a:solidFill>
                  <a:srgbClr val="4BACC6">
                    <a:lumMod val="20000"/>
                    <a:lumOff val="80000"/>
                  </a:srgbClr>
                </a:solidFill>
              </a:rPr>
              <a:t>0</a:t>
            </a:r>
            <a:endParaRPr lang="en-GB" i="1" kern="0" dirty="0">
              <a:solidFill>
                <a:srgbClr val="4BACC6">
                  <a:lumMod val="20000"/>
                  <a:lumOff val="80000"/>
                </a:srgbClr>
              </a:solidFill>
            </a:endParaRPr>
          </a:p>
        </p:txBody>
      </p:sp>
      <p:sp>
        <p:nvSpPr>
          <p:cNvPr id="2" name="Slide Number Placeholder 1"/>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32</a:t>
            </a:fld>
            <a:endParaRPr lang="en-US" sz="1800" kern="0">
              <a:solidFill>
                <a:prstClr val="white"/>
              </a:solidFill>
            </a:endParaRPr>
          </a:p>
        </p:txBody>
      </p:sp>
    </p:spTree>
    <p:extLst>
      <p:ext uri="{BB962C8B-B14F-4D97-AF65-F5344CB8AC3E}">
        <p14:creationId xmlns:p14="http://schemas.microsoft.com/office/powerpoint/2010/main" val="417747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dirty="0">
              <a:solidFill>
                <a:prstClr val="white"/>
              </a:solidFill>
            </a:endParaRPr>
          </a:p>
        </p:txBody>
      </p:sp>
      <p:sp>
        <p:nvSpPr>
          <p:cNvPr id="7" name="Title 1"/>
          <p:cNvSpPr>
            <a:spLocks noGrp="1"/>
          </p:cNvSpPr>
          <p:nvPr>
            <p:ph type="title"/>
          </p:nvPr>
        </p:nvSpPr>
        <p:spPr>
          <a:xfrm>
            <a:off x="2104996" y="896291"/>
            <a:ext cx="7991532" cy="619125"/>
          </a:xfrm>
        </p:spPr>
        <p:txBody>
          <a:bodyPr>
            <a:normAutofit/>
          </a:bodyPr>
          <a:lstStyle/>
          <a:p>
            <a:pPr algn="ctr"/>
            <a:r>
              <a:rPr lang="en-US" dirty="0"/>
              <a:t>the sampling function</a:t>
            </a:r>
          </a:p>
        </p:txBody>
      </p:sp>
      <p:sp>
        <p:nvSpPr>
          <p:cNvPr id="44" name="Freeform 43"/>
          <p:cNvSpPr/>
          <p:nvPr/>
        </p:nvSpPr>
        <p:spPr>
          <a:xfrm>
            <a:off x="2596333" y="1857365"/>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2" name="Group 68"/>
          <p:cNvGrpSpPr/>
          <p:nvPr/>
        </p:nvGrpSpPr>
        <p:grpSpPr>
          <a:xfrm>
            <a:off x="7670949" y="2285993"/>
            <a:ext cx="2282704" cy="1187326"/>
            <a:chOff x="1379514" y="2124058"/>
            <a:chExt cx="2838462" cy="1476398"/>
          </a:xfrm>
        </p:grpSpPr>
        <p:sp>
          <p:nvSpPr>
            <p:cNvPr id="47" name="Rectangle 46"/>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8" name="Rectangle 47"/>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9" name="Rectangle 48"/>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0" name="Rectangle 49"/>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1" name="Rectangle 50"/>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2" name="Rectangle 51"/>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3" name="Rectangle 52"/>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4" name="Rectangle 53"/>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5" name="Rectangle 54"/>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6" name="Rectangle 55"/>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7" name="Rectangle 56"/>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8" name="Rectangle 57"/>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9" name="Rectangle 58"/>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0" name="Rectangle 59"/>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1" name="Rectangle 60"/>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2" name="Rectangle 61"/>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4" name="Rectangle 63"/>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5" name="Rectangle 64"/>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6" name="Rectangle 65"/>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7" name="Rectangle 66"/>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3" name="Group 93"/>
          <p:cNvGrpSpPr/>
          <p:nvPr/>
        </p:nvGrpSpPr>
        <p:grpSpPr>
          <a:xfrm>
            <a:off x="2595538" y="1785927"/>
            <a:ext cx="3132950" cy="1428760"/>
            <a:chOff x="927868" y="523861"/>
            <a:chExt cx="3132950" cy="1786744"/>
          </a:xfrm>
        </p:grpSpPr>
        <p:cxnSp>
          <p:nvCxnSpPr>
            <p:cNvPr id="90" name="Straight Arrow Connector 89"/>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92" name="Straight Arrow Connector 91"/>
          <p:cNvCxnSpPr/>
          <p:nvPr/>
        </p:nvCxnSpPr>
        <p:spPr>
          <a:xfrm rot="5400000" flipH="1" flipV="1">
            <a:off x="1975617" y="454819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2595538" y="5167327"/>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4" name="Group 88"/>
          <p:cNvGrpSpPr/>
          <p:nvPr/>
        </p:nvGrpSpPr>
        <p:grpSpPr>
          <a:xfrm>
            <a:off x="2654006" y="4442104"/>
            <a:ext cx="3000396" cy="723905"/>
            <a:chOff x="1022960" y="2643187"/>
            <a:chExt cx="2071702" cy="652467"/>
          </a:xfrm>
        </p:grpSpPr>
        <p:cxnSp>
          <p:nvCxnSpPr>
            <p:cNvPr id="70" name="Straight Connector 69"/>
            <p:cNvCxnSpPr/>
            <p:nvPr/>
          </p:nvCxnSpPr>
          <p:spPr>
            <a:xfrm>
              <a:off x="1022960" y="3286130"/>
              <a:ext cx="2071702"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811981"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1092979"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954857"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6200000" flipV="1">
              <a:off x="12549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V="1">
              <a:off x="14073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6200000" flipV="1">
              <a:off x="15597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16200000" flipV="1">
              <a:off x="17121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V="1">
              <a:off x="1864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16200000" flipV="1">
              <a:off x="20169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6200000" flipV="1">
              <a:off x="21693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V="1">
              <a:off x="23217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V="1">
              <a:off x="24741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16200000" flipV="1">
              <a:off x="2626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a:stCxn id="115" idx="3"/>
            <a:endCxn id="104" idx="1"/>
          </p:cNvCxnSpPr>
          <p:nvPr/>
        </p:nvCxnSpPr>
        <p:spPr>
          <a:xfrm>
            <a:off x="4677628" y="3486179"/>
            <a:ext cx="1787820" cy="3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4" idx="3"/>
            <a:endCxn id="116" idx="3"/>
          </p:cNvCxnSpPr>
          <p:nvPr/>
        </p:nvCxnSpPr>
        <p:spPr>
          <a:xfrm flipH="1" flipV="1">
            <a:off x="5078238" y="3891947"/>
            <a:ext cx="1387211" cy="2002"/>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104"/>
          <p:cNvGrpSpPr/>
          <p:nvPr/>
        </p:nvGrpSpPr>
        <p:grpSpPr>
          <a:xfrm>
            <a:off x="6381753" y="3406140"/>
            <a:ext cx="571504" cy="571504"/>
            <a:chOff x="4643438" y="2643188"/>
            <a:chExt cx="714380" cy="714380"/>
          </a:xfrm>
        </p:grpSpPr>
        <p:sp>
          <p:nvSpPr>
            <p:cNvPr id="104" name="Oval 103"/>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70660" name="Picture 4" descr="http://www.sciweavers.org/download/Tex2Img_1373981223.png"/>
            <p:cNvPicPr>
              <a:picLocks noChangeAspect="1" noChangeArrowheads="1"/>
            </p:cNvPicPr>
            <p:nvPr/>
          </p:nvPicPr>
          <p:blipFill>
            <a:blip r:embed="rId3"/>
            <a:srcRect/>
            <a:stretch>
              <a:fillRect/>
            </a:stretch>
          </p:blipFill>
          <p:spPr bwMode="auto">
            <a:xfrm>
              <a:off x="4786314" y="2857502"/>
              <a:ext cx="466725" cy="333376"/>
            </a:xfrm>
            <a:prstGeom prst="rect">
              <a:avLst/>
            </a:prstGeom>
            <a:noFill/>
          </p:spPr>
        </p:pic>
      </p:grpSp>
      <p:cxnSp>
        <p:nvCxnSpPr>
          <p:cNvPr id="111" name="Straight Connector 110"/>
          <p:cNvCxnSpPr>
            <a:stCxn id="117" idx="1"/>
            <a:endCxn id="104" idx="6"/>
          </p:cNvCxnSpPr>
          <p:nvPr/>
        </p:nvCxnSpPr>
        <p:spPr>
          <a:xfrm flipH="1">
            <a:off x="6953257" y="3687524"/>
            <a:ext cx="785212"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481468" y="3286124"/>
            <a:ext cx="1196161" cy="400110"/>
          </a:xfrm>
          <a:prstGeom prst="rect">
            <a:avLst/>
          </a:prstGeom>
          <a:noFill/>
        </p:spPr>
        <p:txBody>
          <a:bodyPr wrap="none" rtlCol="0">
            <a:spAutoFit/>
          </a:bodyPr>
          <a:lstStyle/>
          <a:p>
            <a:pPr defTabSz="914378"/>
            <a:r>
              <a:rPr lang="en-US" sz="2000" kern="0" dirty="0">
                <a:solidFill>
                  <a:srgbClr val="FFFF00"/>
                </a:solidFill>
              </a:rPr>
              <a:t>integrand</a:t>
            </a:r>
            <a:endParaRPr lang="en-GB" sz="2000" kern="0" dirty="0">
              <a:solidFill>
                <a:srgbClr val="FFFF00"/>
              </a:solidFill>
            </a:endParaRPr>
          </a:p>
        </p:txBody>
      </p:sp>
      <p:sp>
        <p:nvSpPr>
          <p:cNvPr id="116" name="TextBox 115"/>
          <p:cNvSpPr txBox="1"/>
          <p:nvPr/>
        </p:nvSpPr>
        <p:spPr>
          <a:xfrm>
            <a:off x="3026073" y="3691892"/>
            <a:ext cx="2052165" cy="400110"/>
          </a:xfrm>
          <a:prstGeom prst="rect">
            <a:avLst/>
          </a:prstGeom>
          <a:noFill/>
        </p:spPr>
        <p:txBody>
          <a:bodyPr wrap="none" rtlCol="0">
            <a:spAutoFit/>
          </a:bodyPr>
          <a:lstStyle/>
          <a:p>
            <a:pPr defTabSz="914378"/>
            <a:r>
              <a:rPr lang="en-US" sz="2000" kern="0" dirty="0">
                <a:solidFill>
                  <a:prstClr val="white"/>
                </a:solidFill>
              </a:rPr>
              <a:t>sampling function</a:t>
            </a:r>
            <a:endParaRPr lang="en-GB" sz="2000" kern="0" dirty="0">
              <a:solidFill>
                <a:prstClr val="white"/>
              </a:solidFill>
            </a:endParaRPr>
          </a:p>
        </p:txBody>
      </p:sp>
      <p:sp>
        <p:nvSpPr>
          <p:cNvPr id="117" name="TextBox 116"/>
          <p:cNvSpPr txBox="1"/>
          <p:nvPr/>
        </p:nvSpPr>
        <p:spPr>
          <a:xfrm>
            <a:off x="7738469" y="3487468"/>
            <a:ext cx="2140330" cy="400110"/>
          </a:xfrm>
          <a:prstGeom prst="rect">
            <a:avLst/>
          </a:prstGeom>
          <a:noFill/>
        </p:spPr>
        <p:txBody>
          <a:bodyPr wrap="none" rtlCol="0">
            <a:spAutoFit/>
          </a:bodyPr>
          <a:lstStyle/>
          <a:p>
            <a:pPr defTabSz="914378"/>
            <a:r>
              <a:rPr lang="en-US" sz="2000" kern="0" dirty="0">
                <a:solidFill>
                  <a:srgbClr val="1F497D">
                    <a:lumMod val="20000"/>
                    <a:lumOff val="80000"/>
                  </a:srgbClr>
                </a:solidFill>
              </a:rPr>
              <a:t>sampled integrand</a:t>
            </a:r>
            <a:endParaRPr lang="en-GB" sz="2000" kern="0" dirty="0">
              <a:solidFill>
                <a:srgbClr val="1F497D">
                  <a:lumMod val="20000"/>
                  <a:lumOff val="80000"/>
                </a:srgbClr>
              </a:solidFill>
            </a:endParaRPr>
          </a:p>
        </p:txBody>
      </p:sp>
      <p:sp>
        <p:nvSpPr>
          <p:cNvPr id="127" name="TextBox 126"/>
          <p:cNvSpPr txBox="1"/>
          <p:nvPr/>
        </p:nvSpPr>
        <p:spPr>
          <a:xfrm>
            <a:off x="6167440" y="3929066"/>
            <a:ext cx="1039067" cy="400110"/>
          </a:xfrm>
          <a:prstGeom prst="rect">
            <a:avLst/>
          </a:prstGeom>
          <a:noFill/>
        </p:spPr>
        <p:txBody>
          <a:bodyPr wrap="none" rtlCol="0">
            <a:spAutoFit/>
          </a:bodyPr>
          <a:lstStyle/>
          <a:p>
            <a:pPr defTabSz="914378"/>
            <a:r>
              <a:rPr lang="en-US" sz="2000" kern="0" dirty="0">
                <a:solidFill>
                  <a:prstClr val="white"/>
                </a:solidFill>
              </a:rPr>
              <a:t>multiply</a:t>
            </a:r>
            <a:endParaRPr lang="en-GB" sz="2000" kern="0" dirty="0">
              <a:solidFill>
                <a:prstClr val="white"/>
              </a:solidFill>
            </a:endParaRPr>
          </a:p>
        </p:txBody>
      </p:sp>
      <p:pic>
        <p:nvPicPr>
          <p:cNvPr id="87" name="Picture 16" descr="http://www.sciweavers.org/download/Tex2Img_1373973177.png"/>
          <p:cNvPicPr>
            <a:picLocks noChangeAspect="1" noChangeArrowheads="1"/>
          </p:cNvPicPr>
          <p:nvPr/>
        </p:nvPicPr>
        <p:blipFill>
          <a:blip r:embed="rId4"/>
          <a:srcRect/>
          <a:stretch>
            <a:fillRect/>
          </a:stretch>
        </p:blipFill>
        <p:spPr bwMode="auto">
          <a:xfrm>
            <a:off x="7519458" y="4328744"/>
            <a:ext cx="1151840" cy="866790"/>
          </a:xfrm>
          <a:prstGeom prst="rect">
            <a:avLst/>
          </a:prstGeom>
          <a:noFill/>
        </p:spPr>
      </p:pic>
      <p:pic>
        <p:nvPicPr>
          <p:cNvPr id="88" name="Picture 8" descr="http://www.sciweavers.org/download/Tex2Img_1373979129.png"/>
          <p:cNvPicPr>
            <a:picLocks noChangeAspect="1" noChangeArrowheads="1"/>
          </p:cNvPicPr>
          <p:nvPr/>
        </p:nvPicPr>
        <p:blipFill>
          <a:blip r:embed="rId5">
            <a:duotone>
              <a:prstClr val="black"/>
              <a:schemeClr val="accent1">
                <a:tint val="45000"/>
                <a:satMod val="400000"/>
              </a:schemeClr>
            </a:duotone>
          </a:blip>
          <a:srcRect/>
          <a:stretch>
            <a:fillRect/>
          </a:stretch>
        </p:blipFill>
        <p:spPr bwMode="auto">
          <a:xfrm>
            <a:off x="8689736" y="4390659"/>
            <a:ext cx="1187176" cy="733438"/>
          </a:xfrm>
          <a:prstGeom prst="rect">
            <a:avLst/>
          </a:prstGeom>
          <a:noFill/>
        </p:spPr>
      </p:pic>
      <p:sp>
        <p:nvSpPr>
          <p:cNvPr id="89" name="Rectangle 88"/>
          <p:cNvSpPr/>
          <p:nvPr/>
        </p:nvSpPr>
        <p:spPr>
          <a:xfrm>
            <a:off x="8722817" y="1039361"/>
            <a:ext cx="307439" cy="124797"/>
          </a:xfrm>
          <a:prstGeom prst="rect">
            <a:avLst/>
          </a:prstGeom>
          <a:solidFill>
            <a:srgbClr val="70AD47">
              <a:lumMod val="60000"/>
              <a:lumOff val="40000"/>
            </a:srgbClr>
          </a:solidFill>
          <a:ln>
            <a:noFill/>
          </a:ln>
          <a:effectLst/>
        </p:spPr>
        <p:txBody>
          <a:bodyPr rtlCol="0" anchor="ctr"/>
          <a:lstStyle/>
          <a:p>
            <a:pPr algn="ctr" defTabSz="685800"/>
            <a:endParaRPr lang="en-GB" sz="1350" kern="0" dirty="0">
              <a:solidFill>
                <a:prstClr val="white"/>
              </a:solidFill>
              <a:latin typeface="Calibri" panose="020F0502020204030204"/>
            </a:endParaRPr>
          </a:p>
        </p:txBody>
      </p:sp>
      <p:sp>
        <p:nvSpPr>
          <p:cNvPr id="94" name="Rectangle 93"/>
          <p:cNvSpPr/>
          <p:nvPr/>
        </p:nvSpPr>
        <p:spPr>
          <a:xfrm>
            <a:off x="9104036" y="1039361"/>
            <a:ext cx="853781" cy="124797"/>
          </a:xfrm>
          <a:prstGeom prst="rect">
            <a:avLst/>
          </a:prstGeom>
          <a:solidFill>
            <a:srgbClr val="70AD47">
              <a:lumMod val="75000"/>
            </a:srgbClr>
          </a:solidFill>
          <a:ln>
            <a:noFill/>
          </a:ln>
          <a:effectLst/>
        </p:spPr>
        <p:txBody>
          <a:bodyPr rtlCol="0" anchor="ctr"/>
          <a:lstStyle/>
          <a:p>
            <a:pPr algn="ctr" defTabSz="685800"/>
            <a:endParaRPr lang="en-GB" sz="1350" kern="0" dirty="0">
              <a:solidFill>
                <a:prstClr val="white"/>
              </a:solidFill>
              <a:latin typeface="Calibri" panose="020F0502020204030204"/>
            </a:endParaRPr>
          </a:p>
        </p:txBody>
      </p:sp>
      <p:sp>
        <p:nvSpPr>
          <p:cNvPr id="95" name="Rectangle 94"/>
          <p:cNvSpPr/>
          <p:nvPr/>
        </p:nvSpPr>
        <p:spPr>
          <a:xfrm>
            <a:off x="10031596" y="1039361"/>
            <a:ext cx="332258" cy="124797"/>
          </a:xfrm>
          <a:prstGeom prst="rect">
            <a:avLst/>
          </a:prstGeom>
          <a:solidFill>
            <a:srgbClr val="70AD47">
              <a:lumMod val="50000"/>
            </a:srgbClr>
          </a:solidFill>
          <a:ln>
            <a:noFill/>
          </a:ln>
          <a:effectLst/>
        </p:spPr>
        <p:txBody>
          <a:bodyPr rtlCol="0" anchor="ctr"/>
          <a:lstStyle/>
          <a:p>
            <a:pPr algn="ctr" defTabSz="685800"/>
            <a:endParaRPr lang="en-GB" sz="1350" kern="0">
              <a:solidFill>
                <a:prstClr val="white"/>
              </a:solidFill>
              <a:latin typeface="Calibri" panose="020F0502020204030204"/>
            </a:endParaRPr>
          </a:p>
        </p:txBody>
      </p:sp>
      <p:sp>
        <p:nvSpPr>
          <p:cNvPr id="96" name="Rectangle 95"/>
          <p:cNvSpPr/>
          <p:nvPr/>
        </p:nvSpPr>
        <p:spPr>
          <a:xfrm>
            <a:off x="9098321" y="1010249"/>
            <a:ext cx="874775" cy="183018"/>
          </a:xfrm>
          <a:prstGeom prst="rect">
            <a:avLst/>
          </a:prstGeom>
          <a:noFill/>
          <a:ln w="38100" cap="flat" cmpd="sng" algn="ctr">
            <a:solidFill>
              <a:srgbClr val="ED7D31">
                <a:lumMod val="75000"/>
              </a:srgbClr>
            </a:solidFill>
            <a:prstDash val="solid"/>
            <a:miter lim="800000"/>
          </a:ln>
          <a:effectLst/>
        </p:spPr>
        <p:txBody>
          <a:bodyPr rtlCol="0" anchor="ctr"/>
          <a:lstStyle/>
          <a:p>
            <a:pPr algn="ctr" defTabSz="685800"/>
            <a:endParaRPr lang="en-GB" sz="1350" kern="0">
              <a:solidFill>
                <a:prstClr val="white"/>
              </a:solidFill>
              <a:latin typeface="Calibri" panose="020F0502020204030204"/>
            </a:endParaRPr>
          </a:p>
        </p:txBody>
      </p:sp>
      <p:sp>
        <p:nvSpPr>
          <p:cNvPr id="97" name="Rectangle 96"/>
          <p:cNvSpPr/>
          <p:nvPr/>
        </p:nvSpPr>
        <p:spPr>
          <a:xfrm>
            <a:off x="9371423" y="1054710"/>
            <a:ext cx="328566" cy="89377"/>
          </a:xfrm>
          <a:prstGeom prst="rect">
            <a:avLst/>
          </a:prstGeom>
          <a:noFill/>
          <a:ln w="38100" cap="flat" cmpd="sng" algn="ctr">
            <a:solidFill>
              <a:sysClr val="window" lastClr="FFFFFF"/>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GB" sz="1350" kern="0">
              <a:solidFill>
                <a:prstClr val="white"/>
              </a:solidFill>
              <a:latin typeface="Calibri" panose="020F0502020204030204"/>
            </a:endParaRPr>
          </a:p>
        </p:txBody>
      </p:sp>
      <p:sp>
        <p:nvSpPr>
          <p:cNvPr id="8" name="Slide Number Placeholder 7"/>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33</a:t>
            </a:fld>
            <a:endParaRPr lang="en-US" sz="1800" kern="0">
              <a:solidFill>
                <a:prstClr val="white"/>
              </a:solidFill>
            </a:endParaRPr>
          </a:p>
        </p:txBody>
      </p:sp>
    </p:spTree>
    <p:extLst>
      <p:ext uri="{BB962C8B-B14F-4D97-AF65-F5344CB8AC3E}">
        <p14:creationId xmlns:p14="http://schemas.microsoft.com/office/powerpoint/2010/main" val="49974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dirty="0">
              <a:solidFill>
                <a:prstClr val="white"/>
              </a:solidFill>
            </a:endParaRPr>
          </a:p>
        </p:txBody>
      </p:sp>
      <p:sp>
        <p:nvSpPr>
          <p:cNvPr id="7" name="Title 1"/>
          <p:cNvSpPr>
            <a:spLocks noGrp="1"/>
          </p:cNvSpPr>
          <p:nvPr>
            <p:ph type="title"/>
          </p:nvPr>
        </p:nvSpPr>
        <p:spPr>
          <a:xfrm>
            <a:off x="2049334" y="1161728"/>
            <a:ext cx="7991532" cy="619125"/>
          </a:xfrm>
        </p:spPr>
        <p:txBody>
          <a:bodyPr>
            <a:normAutofit/>
          </a:bodyPr>
          <a:lstStyle/>
          <a:p>
            <a:pPr algn="ctr"/>
            <a:r>
              <a:rPr lang="en-US" dirty="0"/>
              <a:t>sampling </a:t>
            </a:r>
            <a:r>
              <a:rPr lang="en-US" dirty="0" err="1"/>
              <a:t>func</a:t>
            </a:r>
            <a:r>
              <a:rPr lang="en-US" dirty="0"/>
              <a:t>. decides integration quality</a:t>
            </a:r>
          </a:p>
        </p:txBody>
      </p:sp>
      <p:sp>
        <p:nvSpPr>
          <p:cNvPr id="44" name="Freeform 43"/>
          <p:cNvSpPr/>
          <p:nvPr/>
        </p:nvSpPr>
        <p:spPr>
          <a:xfrm>
            <a:off x="2596333" y="1857365"/>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2" name="Group 68"/>
          <p:cNvGrpSpPr/>
          <p:nvPr/>
        </p:nvGrpSpPr>
        <p:grpSpPr>
          <a:xfrm>
            <a:off x="7670949" y="2285993"/>
            <a:ext cx="2282704" cy="1187326"/>
            <a:chOff x="1379514" y="2124058"/>
            <a:chExt cx="2838462" cy="1476398"/>
          </a:xfrm>
        </p:grpSpPr>
        <p:sp>
          <p:nvSpPr>
            <p:cNvPr id="47" name="Rectangle 46"/>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8" name="Rectangle 47"/>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9" name="Rectangle 48"/>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0" name="Rectangle 49"/>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1" name="Rectangle 50"/>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2" name="Rectangle 51"/>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3" name="Rectangle 52"/>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4" name="Rectangle 53"/>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5" name="Rectangle 54"/>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6" name="Rectangle 55"/>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7" name="Rectangle 56"/>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8" name="Rectangle 57"/>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9" name="Rectangle 58"/>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0" name="Rectangle 59"/>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1" name="Rectangle 60"/>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2" name="Rectangle 61"/>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4" name="Rectangle 63"/>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5" name="Rectangle 64"/>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6" name="Rectangle 65"/>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7" name="Rectangle 66"/>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3" name="Group 93"/>
          <p:cNvGrpSpPr/>
          <p:nvPr/>
        </p:nvGrpSpPr>
        <p:grpSpPr>
          <a:xfrm>
            <a:off x="2595538" y="1785927"/>
            <a:ext cx="3132950" cy="1428760"/>
            <a:chOff x="927868" y="523861"/>
            <a:chExt cx="3132950" cy="1786744"/>
          </a:xfrm>
        </p:grpSpPr>
        <p:cxnSp>
          <p:nvCxnSpPr>
            <p:cNvPr id="90" name="Straight Arrow Connector 89"/>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a:stCxn id="115" idx="3"/>
            <a:endCxn id="104" idx="1"/>
          </p:cNvCxnSpPr>
          <p:nvPr/>
        </p:nvCxnSpPr>
        <p:spPr>
          <a:xfrm>
            <a:off x="4677628" y="3486179"/>
            <a:ext cx="1787820" cy="3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4" idx="3"/>
          </p:cNvCxnSpPr>
          <p:nvPr/>
        </p:nvCxnSpPr>
        <p:spPr>
          <a:xfrm rot="5400000" flipH="1">
            <a:off x="5779658" y="3208161"/>
            <a:ext cx="2002" cy="1369579"/>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Group 104"/>
          <p:cNvGrpSpPr/>
          <p:nvPr/>
        </p:nvGrpSpPr>
        <p:grpSpPr>
          <a:xfrm>
            <a:off x="6381753" y="3406140"/>
            <a:ext cx="571504" cy="571504"/>
            <a:chOff x="4643438" y="2643188"/>
            <a:chExt cx="714380" cy="714380"/>
          </a:xfrm>
        </p:grpSpPr>
        <p:sp>
          <p:nvSpPr>
            <p:cNvPr id="104" name="Oval 103"/>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70660" name="Picture 4" descr="http://www.sciweavers.org/download/Tex2Img_1373981223.png"/>
            <p:cNvPicPr>
              <a:picLocks noChangeAspect="1" noChangeArrowheads="1"/>
            </p:cNvPicPr>
            <p:nvPr/>
          </p:nvPicPr>
          <p:blipFill>
            <a:blip r:embed="rId3"/>
            <a:srcRect/>
            <a:stretch>
              <a:fillRect/>
            </a:stretch>
          </p:blipFill>
          <p:spPr bwMode="auto">
            <a:xfrm>
              <a:off x="4786314" y="2857502"/>
              <a:ext cx="466725" cy="333376"/>
            </a:xfrm>
            <a:prstGeom prst="rect">
              <a:avLst/>
            </a:prstGeom>
            <a:noFill/>
          </p:spPr>
        </p:pic>
      </p:grpSp>
      <p:cxnSp>
        <p:nvCxnSpPr>
          <p:cNvPr id="111" name="Straight Connector 110"/>
          <p:cNvCxnSpPr>
            <a:stCxn id="117" idx="1"/>
            <a:endCxn id="104" idx="6"/>
          </p:cNvCxnSpPr>
          <p:nvPr/>
        </p:nvCxnSpPr>
        <p:spPr>
          <a:xfrm flipH="1">
            <a:off x="6953258" y="3687524"/>
            <a:ext cx="78521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481468" y="3286124"/>
            <a:ext cx="1196161" cy="400110"/>
          </a:xfrm>
          <a:prstGeom prst="rect">
            <a:avLst/>
          </a:prstGeom>
          <a:noFill/>
        </p:spPr>
        <p:txBody>
          <a:bodyPr wrap="none" rtlCol="0">
            <a:spAutoFit/>
          </a:bodyPr>
          <a:lstStyle/>
          <a:p>
            <a:pPr defTabSz="914378"/>
            <a:r>
              <a:rPr lang="en-US" sz="2000" kern="0" dirty="0">
                <a:solidFill>
                  <a:srgbClr val="FFFF00"/>
                </a:solidFill>
              </a:rPr>
              <a:t>integrand</a:t>
            </a:r>
            <a:endParaRPr lang="en-GB" sz="2000" kern="0" dirty="0">
              <a:solidFill>
                <a:srgbClr val="FFFF00"/>
              </a:solidFill>
            </a:endParaRPr>
          </a:p>
        </p:txBody>
      </p:sp>
      <p:sp>
        <p:nvSpPr>
          <p:cNvPr id="117" name="TextBox 116"/>
          <p:cNvSpPr txBox="1"/>
          <p:nvPr/>
        </p:nvSpPr>
        <p:spPr>
          <a:xfrm>
            <a:off x="7738471" y="3487468"/>
            <a:ext cx="2000869" cy="400110"/>
          </a:xfrm>
          <a:prstGeom prst="rect">
            <a:avLst/>
          </a:prstGeom>
          <a:noFill/>
        </p:spPr>
        <p:txBody>
          <a:bodyPr wrap="none" rtlCol="0">
            <a:spAutoFit/>
          </a:bodyPr>
          <a:lstStyle/>
          <a:p>
            <a:pPr defTabSz="914378"/>
            <a:r>
              <a:rPr lang="en-US" sz="2000" kern="0" dirty="0">
                <a:solidFill>
                  <a:srgbClr val="1F497D">
                    <a:lumMod val="20000"/>
                    <a:lumOff val="80000"/>
                  </a:srgbClr>
                </a:solidFill>
              </a:rPr>
              <a:t>sampled function</a:t>
            </a:r>
            <a:endParaRPr lang="en-GB" sz="2000" kern="0" dirty="0">
              <a:solidFill>
                <a:srgbClr val="1F497D">
                  <a:lumMod val="20000"/>
                  <a:lumOff val="80000"/>
                </a:srgbClr>
              </a:solidFill>
            </a:endParaRPr>
          </a:p>
        </p:txBody>
      </p:sp>
      <p:sp>
        <p:nvSpPr>
          <p:cNvPr id="127" name="TextBox 126"/>
          <p:cNvSpPr txBox="1"/>
          <p:nvPr/>
        </p:nvSpPr>
        <p:spPr>
          <a:xfrm>
            <a:off x="6167440" y="3929066"/>
            <a:ext cx="1039067" cy="400110"/>
          </a:xfrm>
          <a:prstGeom prst="rect">
            <a:avLst/>
          </a:prstGeom>
          <a:noFill/>
        </p:spPr>
        <p:txBody>
          <a:bodyPr wrap="none" rtlCol="0">
            <a:spAutoFit/>
          </a:bodyPr>
          <a:lstStyle/>
          <a:p>
            <a:pPr defTabSz="914378"/>
            <a:r>
              <a:rPr lang="en-US" sz="2000" kern="0" dirty="0">
                <a:solidFill>
                  <a:prstClr val="white"/>
                </a:solidFill>
              </a:rPr>
              <a:t>multiply</a:t>
            </a:r>
            <a:endParaRPr lang="en-GB" sz="2000" kern="0" dirty="0">
              <a:solidFill>
                <a:prstClr val="white"/>
              </a:solidFill>
            </a:endParaRPr>
          </a:p>
        </p:txBody>
      </p:sp>
      <p:sp>
        <p:nvSpPr>
          <p:cNvPr id="63" name="Rectangle 62"/>
          <p:cNvSpPr/>
          <p:nvPr/>
        </p:nvSpPr>
        <p:spPr>
          <a:xfrm>
            <a:off x="1895446" y="1762123"/>
            <a:ext cx="8415396" cy="3998388"/>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cxnSp>
        <p:nvCxnSpPr>
          <p:cNvPr id="68" name="Straight Arrow Connector 67"/>
          <p:cNvCxnSpPr/>
          <p:nvPr/>
        </p:nvCxnSpPr>
        <p:spPr>
          <a:xfrm rot="5400000" flipH="1" flipV="1">
            <a:off x="1975617" y="454819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2595538" y="5167327"/>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5" name="Group 88"/>
          <p:cNvGrpSpPr/>
          <p:nvPr/>
        </p:nvGrpSpPr>
        <p:grpSpPr>
          <a:xfrm>
            <a:off x="2654006" y="4442104"/>
            <a:ext cx="3000396" cy="723905"/>
            <a:chOff x="1022960" y="2643187"/>
            <a:chExt cx="2071702" cy="652467"/>
          </a:xfrm>
        </p:grpSpPr>
        <p:cxnSp>
          <p:nvCxnSpPr>
            <p:cNvPr id="72" name="Straight Connector 71"/>
            <p:cNvCxnSpPr/>
            <p:nvPr/>
          </p:nvCxnSpPr>
          <p:spPr>
            <a:xfrm>
              <a:off x="1022960" y="3286130"/>
              <a:ext cx="2071702"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811981"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V="1">
              <a:off x="1092979"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flipV="1">
              <a:off x="954857"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16200000" flipV="1">
              <a:off x="12549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6200000" flipV="1">
              <a:off x="14073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6200000" flipV="1">
              <a:off x="15597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6200000" flipV="1">
              <a:off x="17121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6200000" flipV="1">
              <a:off x="1864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16200000" flipV="1">
              <a:off x="20169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6200000" flipV="1">
              <a:off x="21693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16200000" flipV="1">
              <a:off x="23217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6200000" flipV="1">
              <a:off x="24741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flipV="1">
              <a:off x="2626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6" name="TextBox 105"/>
          <p:cNvSpPr txBox="1"/>
          <p:nvPr/>
        </p:nvSpPr>
        <p:spPr>
          <a:xfrm>
            <a:off x="3026073" y="3691892"/>
            <a:ext cx="2052165" cy="400110"/>
          </a:xfrm>
          <a:prstGeom prst="rect">
            <a:avLst/>
          </a:prstGeom>
          <a:noFill/>
        </p:spPr>
        <p:txBody>
          <a:bodyPr wrap="none" rtlCol="0">
            <a:spAutoFit/>
          </a:bodyPr>
          <a:lstStyle/>
          <a:p>
            <a:pPr defTabSz="914378"/>
            <a:r>
              <a:rPr lang="en-US" sz="2000" kern="0" dirty="0">
                <a:solidFill>
                  <a:prstClr val="white"/>
                </a:solidFill>
              </a:rPr>
              <a:t>sampling function</a:t>
            </a:r>
            <a:endParaRPr lang="en-GB" sz="2000" kern="0" dirty="0">
              <a:solidFill>
                <a:prstClr val="white"/>
              </a:solidFill>
            </a:endParaRPr>
          </a:p>
        </p:txBody>
      </p:sp>
      <p:sp>
        <p:nvSpPr>
          <p:cNvPr id="8" name="Slide Number Placeholder 7"/>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34</a:t>
            </a:fld>
            <a:endParaRPr lang="en-US" sz="1800" kern="0">
              <a:solidFill>
                <a:prstClr val="white"/>
              </a:solidFill>
            </a:endParaRPr>
          </a:p>
        </p:txBody>
      </p:sp>
    </p:spTree>
    <p:extLst>
      <p:ext uri="{BB962C8B-B14F-4D97-AF65-F5344CB8AC3E}">
        <p14:creationId xmlns:p14="http://schemas.microsoft.com/office/powerpoint/2010/main" val="274591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1161623" y="955828"/>
            <a:ext cx="7705780" cy="619125"/>
          </a:xfrm>
        </p:spPr>
        <p:txBody>
          <a:bodyPr>
            <a:normAutofit/>
          </a:bodyPr>
          <a:lstStyle/>
          <a:p>
            <a:pPr algn="ctr"/>
            <a:r>
              <a:rPr lang="en-US" dirty="0"/>
              <a:t>strategies to improve estimators</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grpSp>
        <p:nvGrpSpPr>
          <p:cNvPr id="2" name="Group 42"/>
          <p:cNvGrpSpPr/>
          <p:nvPr/>
        </p:nvGrpSpPr>
        <p:grpSpPr>
          <a:xfrm>
            <a:off x="2177235" y="1714488"/>
            <a:ext cx="3204387" cy="1476228"/>
            <a:chOff x="5084243" y="714362"/>
            <a:chExt cx="3204387" cy="1476228"/>
          </a:xfrm>
        </p:grpSpPr>
        <p:grpSp>
          <p:nvGrpSpPr>
            <p:cNvPr id="3" name="Group 41"/>
            <p:cNvGrpSpPr/>
            <p:nvPr/>
          </p:nvGrpSpPr>
          <p:grpSpPr>
            <a:xfrm>
              <a:off x="5084243" y="951536"/>
              <a:ext cx="3204387" cy="1239054"/>
              <a:chOff x="5084243" y="951536"/>
              <a:chExt cx="3204387" cy="1239054"/>
            </a:xfrm>
          </p:grpSpPr>
          <p:cxnSp>
            <p:nvCxnSpPr>
              <p:cNvPr id="44" name="Straight Arrow Connector 43"/>
              <p:cNvCxnSpPr/>
              <p:nvPr/>
            </p:nvCxnSpPr>
            <p:spPr>
              <a:xfrm rot="5400000" flipH="1" flipV="1">
                <a:off x="4465113"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085036"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43504"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4948472"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043361" y="1707592"/>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462591" y="1926785"/>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17819" y="1926784"/>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V="1">
                <a:off x="6914248"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567053"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58677"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50655"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V="1">
                <a:off x="6992090"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V="1">
                <a:off x="7498559" y="1962504"/>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84"/>
              <p:cNvGrpSpPr/>
              <p:nvPr/>
            </p:nvGrpSpPr>
            <p:grpSpPr>
              <a:xfrm>
                <a:off x="6386434" y="1250258"/>
                <a:ext cx="1558815" cy="938219"/>
                <a:chOff x="6386434" y="1928808"/>
                <a:chExt cx="1558815" cy="509591"/>
              </a:xfrm>
            </p:grpSpPr>
            <p:cxnSp>
              <p:nvCxnSpPr>
                <p:cNvPr id="53" name="Straight Connector 52"/>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1" name="TextBox 60"/>
            <p:cNvSpPr txBox="1"/>
            <p:nvPr/>
          </p:nvSpPr>
          <p:spPr>
            <a:xfrm>
              <a:off x="5515569" y="714362"/>
              <a:ext cx="2034531" cy="400110"/>
            </a:xfrm>
            <a:prstGeom prst="rect">
              <a:avLst/>
            </a:prstGeom>
            <a:noFill/>
          </p:spPr>
          <p:txBody>
            <a:bodyPr wrap="none" rtlCol="0">
              <a:spAutoFit/>
            </a:bodyPr>
            <a:lstStyle/>
            <a:p>
              <a:pPr defTabSz="914378"/>
              <a:r>
                <a:rPr lang="en-US" sz="2000" kern="0" dirty="0">
                  <a:solidFill>
                    <a:prstClr val="white"/>
                  </a:solidFill>
                </a:rPr>
                <a:t>1. modify weights</a:t>
              </a:r>
              <a:endParaRPr lang="en-GB" sz="2000" kern="0" dirty="0">
                <a:solidFill>
                  <a:prstClr val="white"/>
                </a:solidFill>
              </a:endParaRPr>
            </a:p>
          </p:txBody>
        </p:sp>
      </p:grpSp>
      <p:grpSp>
        <p:nvGrpSpPr>
          <p:cNvPr id="8" name="Group 77"/>
          <p:cNvGrpSpPr/>
          <p:nvPr/>
        </p:nvGrpSpPr>
        <p:grpSpPr>
          <a:xfrm>
            <a:off x="6177762" y="1714488"/>
            <a:ext cx="3204387" cy="2186060"/>
            <a:chOff x="867547" y="714362"/>
            <a:chExt cx="3204387" cy="2186060"/>
          </a:xfrm>
        </p:grpSpPr>
        <p:sp>
          <p:nvSpPr>
            <p:cNvPr id="86" name="TextBox 85"/>
            <p:cNvSpPr txBox="1"/>
            <p:nvPr/>
          </p:nvSpPr>
          <p:spPr>
            <a:xfrm>
              <a:off x="1071538" y="2500312"/>
              <a:ext cx="2755883" cy="400110"/>
            </a:xfrm>
            <a:prstGeom prst="rect">
              <a:avLst/>
            </a:prstGeom>
            <a:noFill/>
          </p:spPr>
          <p:txBody>
            <a:bodyPr wrap="none" rtlCol="0">
              <a:spAutoFit/>
            </a:bodyPr>
            <a:lstStyle/>
            <a:p>
              <a:pPr defTabSz="914378"/>
              <a:r>
                <a:rPr lang="en-US" sz="2000" kern="0" dirty="0" err="1">
                  <a:solidFill>
                    <a:prstClr val="white">
                      <a:lumMod val="85000"/>
                    </a:prstClr>
                  </a:solidFill>
                </a:rPr>
                <a:t>eg</a:t>
              </a:r>
              <a:r>
                <a:rPr lang="en-US" sz="2000" kern="0" dirty="0">
                  <a:solidFill>
                    <a:prstClr val="white">
                      <a:lumMod val="85000"/>
                    </a:prstClr>
                  </a:solidFill>
                </a:rPr>
                <a:t>. importance sampling</a:t>
              </a:r>
              <a:endParaRPr lang="en-GB" sz="2000" kern="0" dirty="0">
                <a:solidFill>
                  <a:prstClr val="white">
                    <a:lumMod val="85000"/>
                  </a:prstClr>
                </a:solidFill>
              </a:endParaRPr>
            </a:p>
          </p:txBody>
        </p:sp>
        <p:cxnSp>
          <p:nvCxnSpPr>
            <p:cNvPr id="46" name="Straight Arrow Connector 45"/>
            <p:cNvCxnSpPr/>
            <p:nvPr/>
          </p:nvCxnSpPr>
          <p:spPr>
            <a:xfrm rot="5400000" flipH="1" flipV="1">
              <a:off x="248417"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68340"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26808"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V="1">
              <a:off x="84556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V="1">
              <a:off x="120275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V="1">
              <a:off x="938700"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V="1">
              <a:off x="1488507"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V="1">
              <a:off x="163138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V="1">
              <a:off x="198857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V="1">
              <a:off x="2035401"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V="1">
              <a:off x="2131449"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V="1">
              <a:off x="235955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257387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271674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293106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328825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298873" y="714362"/>
              <a:ext cx="2164375" cy="400110"/>
            </a:xfrm>
            <a:prstGeom prst="rect">
              <a:avLst/>
            </a:prstGeom>
            <a:noFill/>
          </p:spPr>
          <p:txBody>
            <a:bodyPr wrap="none" rtlCol="0">
              <a:spAutoFit/>
            </a:bodyPr>
            <a:lstStyle/>
            <a:p>
              <a:pPr defTabSz="914378"/>
              <a:r>
                <a:rPr lang="en-US" sz="2000" kern="0" dirty="0">
                  <a:solidFill>
                    <a:prstClr val="white"/>
                  </a:solidFill>
                </a:rPr>
                <a:t>2. modify locations</a:t>
              </a:r>
              <a:endParaRPr lang="en-GB" sz="2000" kern="0" dirty="0">
                <a:solidFill>
                  <a:prstClr val="white"/>
                </a:solidFill>
              </a:endParaRPr>
            </a:p>
          </p:txBody>
        </p:sp>
      </p:grpSp>
      <p:sp>
        <p:nvSpPr>
          <p:cNvPr id="79" name="TextBox 78"/>
          <p:cNvSpPr txBox="1"/>
          <p:nvPr/>
        </p:nvSpPr>
        <p:spPr>
          <a:xfrm>
            <a:off x="2238348" y="3500438"/>
            <a:ext cx="3000396" cy="400110"/>
          </a:xfrm>
          <a:prstGeom prst="rect">
            <a:avLst/>
          </a:prstGeom>
          <a:noFill/>
        </p:spPr>
        <p:txBody>
          <a:bodyPr wrap="square" rtlCol="0">
            <a:spAutoFit/>
          </a:bodyPr>
          <a:lstStyle/>
          <a:p>
            <a:pPr defTabSz="914378"/>
            <a:r>
              <a:rPr lang="en-US" sz="2000" kern="0" dirty="0" err="1">
                <a:solidFill>
                  <a:prstClr val="white">
                    <a:lumMod val="85000"/>
                  </a:prstClr>
                </a:solidFill>
              </a:rPr>
              <a:t>eg</a:t>
            </a:r>
            <a:r>
              <a:rPr lang="en-US" sz="2000" kern="0" dirty="0">
                <a:solidFill>
                  <a:prstClr val="white">
                    <a:lumMod val="85000"/>
                  </a:prstClr>
                </a:solidFill>
              </a:rPr>
              <a:t>. </a:t>
            </a:r>
            <a:r>
              <a:rPr lang="en-US" sz="2000" kern="0" dirty="0" err="1">
                <a:solidFill>
                  <a:prstClr val="white">
                    <a:lumMod val="85000"/>
                  </a:prstClr>
                </a:solidFill>
              </a:rPr>
              <a:t>quadrature</a:t>
            </a:r>
            <a:r>
              <a:rPr lang="en-US" sz="2000" kern="0" dirty="0">
                <a:solidFill>
                  <a:prstClr val="white">
                    <a:lumMod val="85000"/>
                  </a:prstClr>
                </a:solidFill>
              </a:rPr>
              <a:t> rules</a:t>
            </a:r>
            <a:endParaRPr lang="en-GB" sz="2000" kern="0" dirty="0">
              <a:solidFill>
                <a:prstClr val="white">
                  <a:lumMod val="85000"/>
                </a:prstClr>
              </a:solidFill>
            </a:endParaRPr>
          </a:p>
        </p:txBody>
      </p:sp>
      <p:sp>
        <p:nvSpPr>
          <p:cNvPr id="9" name="Slide Number Placeholder 8"/>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35</a:t>
            </a:fld>
            <a:endParaRPr lang="en-US" sz="1800" kern="0">
              <a:solidFill>
                <a:prstClr val="white"/>
              </a:solidFill>
            </a:endParaRPr>
          </a:p>
        </p:txBody>
      </p:sp>
    </p:spTree>
    <p:extLst>
      <p:ext uri="{BB962C8B-B14F-4D97-AF65-F5344CB8AC3E}">
        <p14:creationId xmlns:p14="http://schemas.microsoft.com/office/powerpoint/2010/main" val="32348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1071725" y="942437"/>
            <a:ext cx="7705780" cy="619125"/>
          </a:xfrm>
        </p:spPr>
        <p:txBody>
          <a:bodyPr>
            <a:normAutofit/>
          </a:bodyPr>
          <a:lstStyle/>
          <a:p>
            <a:pPr algn="ctr"/>
            <a:r>
              <a:rPr lang="en-US" sz="2400" dirty="0"/>
              <a:t>abstract away strategy: Fourier domain</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grpSp>
        <p:nvGrpSpPr>
          <p:cNvPr id="2" name="Group 42"/>
          <p:cNvGrpSpPr/>
          <p:nvPr/>
        </p:nvGrpSpPr>
        <p:grpSpPr>
          <a:xfrm>
            <a:off x="2177235" y="1714488"/>
            <a:ext cx="3204387" cy="1476228"/>
            <a:chOff x="5084243" y="714362"/>
            <a:chExt cx="3204387" cy="1476228"/>
          </a:xfrm>
        </p:grpSpPr>
        <p:grpSp>
          <p:nvGrpSpPr>
            <p:cNvPr id="3" name="Group 41"/>
            <p:cNvGrpSpPr/>
            <p:nvPr/>
          </p:nvGrpSpPr>
          <p:grpSpPr>
            <a:xfrm>
              <a:off x="5084243" y="951536"/>
              <a:ext cx="3204387" cy="1239054"/>
              <a:chOff x="5084243" y="951536"/>
              <a:chExt cx="3204387" cy="1239054"/>
            </a:xfrm>
          </p:grpSpPr>
          <p:cxnSp>
            <p:nvCxnSpPr>
              <p:cNvPr id="44" name="Straight Arrow Connector 43"/>
              <p:cNvCxnSpPr/>
              <p:nvPr/>
            </p:nvCxnSpPr>
            <p:spPr>
              <a:xfrm rot="5400000" flipH="1" flipV="1">
                <a:off x="4465113"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085036"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43504"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4948472"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043361" y="1707592"/>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462591" y="1926785"/>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17819" y="1926784"/>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V="1">
                <a:off x="6914248"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567053"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58677"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50655"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V="1">
                <a:off x="6992090"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V="1">
                <a:off x="7498559" y="1962504"/>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84"/>
              <p:cNvGrpSpPr/>
              <p:nvPr/>
            </p:nvGrpSpPr>
            <p:grpSpPr>
              <a:xfrm>
                <a:off x="6386434" y="1250258"/>
                <a:ext cx="1558815" cy="938219"/>
                <a:chOff x="6386434" y="1928808"/>
                <a:chExt cx="1558815" cy="509591"/>
              </a:xfrm>
            </p:grpSpPr>
            <p:cxnSp>
              <p:nvCxnSpPr>
                <p:cNvPr id="53" name="Straight Connector 52"/>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1" name="TextBox 60"/>
            <p:cNvSpPr txBox="1"/>
            <p:nvPr/>
          </p:nvSpPr>
          <p:spPr>
            <a:xfrm>
              <a:off x="5515569" y="714362"/>
              <a:ext cx="2034531" cy="400110"/>
            </a:xfrm>
            <a:prstGeom prst="rect">
              <a:avLst/>
            </a:prstGeom>
            <a:noFill/>
          </p:spPr>
          <p:txBody>
            <a:bodyPr wrap="none" rtlCol="0">
              <a:spAutoFit/>
            </a:bodyPr>
            <a:lstStyle/>
            <a:p>
              <a:pPr defTabSz="914378"/>
              <a:r>
                <a:rPr lang="en-US" sz="2000" kern="0" dirty="0">
                  <a:solidFill>
                    <a:prstClr val="white"/>
                  </a:solidFill>
                </a:rPr>
                <a:t>1. modify weights</a:t>
              </a:r>
              <a:endParaRPr lang="en-GB" sz="2000" kern="0" dirty="0">
                <a:solidFill>
                  <a:prstClr val="white"/>
                </a:solidFill>
              </a:endParaRPr>
            </a:p>
          </p:txBody>
        </p:sp>
      </p:grpSp>
      <p:grpSp>
        <p:nvGrpSpPr>
          <p:cNvPr id="8" name="Group 77"/>
          <p:cNvGrpSpPr/>
          <p:nvPr/>
        </p:nvGrpSpPr>
        <p:grpSpPr>
          <a:xfrm>
            <a:off x="6177762" y="1714488"/>
            <a:ext cx="3204387" cy="1476228"/>
            <a:chOff x="867547" y="714362"/>
            <a:chExt cx="3204387" cy="1476228"/>
          </a:xfrm>
        </p:grpSpPr>
        <p:cxnSp>
          <p:nvCxnSpPr>
            <p:cNvPr id="46" name="Straight Arrow Connector 45"/>
            <p:cNvCxnSpPr/>
            <p:nvPr/>
          </p:nvCxnSpPr>
          <p:spPr>
            <a:xfrm rot="5400000" flipH="1" flipV="1">
              <a:off x="248417"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68340"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26808"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V="1">
              <a:off x="84556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V="1">
              <a:off x="120275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V="1">
              <a:off x="938700"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V="1">
              <a:off x="1488507"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V="1">
              <a:off x="163138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V="1">
              <a:off x="198857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V="1">
              <a:off x="2035401"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V="1">
              <a:off x="2131449"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V="1">
              <a:off x="235955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257387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271674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293106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328825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298873" y="714362"/>
              <a:ext cx="2164375" cy="400110"/>
            </a:xfrm>
            <a:prstGeom prst="rect">
              <a:avLst/>
            </a:prstGeom>
            <a:noFill/>
          </p:spPr>
          <p:txBody>
            <a:bodyPr wrap="none" rtlCol="0">
              <a:spAutoFit/>
            </a:bodyPr>
            <a:lstStyle/>
            <a:p>
              <a:pPr defTabSz="914378"/>
              <a:r>
                <a:rPr lang="en-US" sz="2000" kern="0" dirty="0">
                  <a:solidFill>
                    <a:prstClr val="white"/>
                  </a:solidFill>
                </a:rPr>
                <a:t>2. modify locations</a:t>
              </a:r>
              <a:endParaRPr lang="en-GB" sz="2000" kern="0" dirty="0">
                <a:solidFill>
                  <a:prstClr val="white"/>
                </a:solidFill>
              </a:endParaRPr>
            </a:p>
          </p:txBody>
        </p:sp>
      </p:grpSp>
      <p:sp>
        <p:nvSpPr>
          <p:cNvPr id="79" name="TextBox 78"/>
          <p:cNvSpPr txBox="1"/>
          <p:nvPr/>
        </p:nvSpPr>
        <p:spPr>
          <a:xfrm>
            <a:off x="2238348" y="3500438"/>
            <a:ext cx="3000396" cy="400110"/>
          </a:xfrm>
          <a:prstGeom prst="rect">
            <a:avLst/>
          </a:prstGeom>
          <a:noFill/>
        </p:spPr>
        <p:txBody>
          <a:bodyPr wrap="square" rtlCol="0">
            <a:spAutoFit/>
          </a:bodyPr>
          <a:lstStyle/>
          <a:p>
            <a:pPr defTabSz="914378"/>
            <a:r>
              <a:rPr lang="en-US" sz="2000" kern="0" dirty="0" err="1">
                <a:solidFill>
                  <a:prstClr val="white">
                    <a:lumMod val="85000"/>
                  </a:prstClr>
                </a:solidFill>
              </a:rPr>
              <a:t>eg</a:t>
            </a:r>
            <a:r>
              <a:rPr lang="en-US" sz="2000" kern="0" dirty="0">
                <a:solidFill>
                  <a:prstClr val="white">
                    <a:lumMod val="85000"/>
                  </a:prstClr>
                </a:solidFill>
              </a:rPr>
              <a:t>. </a:t>
            </a:r>
            <a:r>
              <a:rPr lang="en-US" sz="2000" kern="0" dirty="0" err="1">
                <a:solidFill>
                  <a:prstClr val="white">
                    <a:lumMod val="85000"/>
                  </a:prstClr>
                </a:solidFill>
              </a:rPr>
              <a:t>quadrature</a:t>
            </a:r>
            <a:r>
              <a:rPr lang="en-US" sz="2000" kern="0" dirty="0">
                <a:solidFill>
                  <a:prstClr val="white">
                    <a:lumMod val="85000"/>
                  </a:prstClr>
                </a:solidFill>
              </a:rPr>
              <a:t> rules</a:t>
            </a:r>
            <a:endParaRPr lang="en-GB" sz="2000" kern="0" dirty="0">
              <a:solidFill>
                <a:prstClr val="white">
                  <a:lumMod val="85000"/>
                </a:prstClr>
              </a:solidFill>
            </a:endParaRPr>
          </a:p>
        </p:txBody>
      </p:sp>
      <p:sp>
        <p:nvSpPr>
          <p:cNvPr id="78" name="Rectangle 77"/>
          <p:cNvSpPr/>
          <p:nvPr/>
        </p:nvSpPr>
        <p:spPr>
          <a:xfrm>
            <a:off x="3381356" y="2346345"/>
            <a:ext cx="5300700" cy="2582854"/>
          </a:xfrm>
          <a:prstGeom prst="rect">
            <a:avLst/>
          </a:prstGeom>
          <a:solidFill>
            <a:srgbClr val="000000"/>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84" name="TextBox 83"/>
          <p:cNvSpPr txBox="1"/>
          <p:nvPr/>
        </p:nvSpPr>
        <p:spPr>
          <a:xfrm>
            <a:off x="3667108" y="3457518"/>
            <a:ext cx="4809330" cy="400110"/>
          </a:xfrm>
          <a:prstGeom prst="rect">
            <a:avLst/>
          </a:prstGeom>
          <a:noFill/>
        </p:spPr>
        <p:txBody>
          <a:bodyPr wrap="none" rtlCol="0">
            <a:spAutoFit/>
          </a:bodyPr>
          <a:lstStyle/>
          <a:p>
            <a:pPr defTabSz="914378"/>
            <a:r>
              <a:rPr lang="en-US" sz="2000" kern="0" dirty="0" err="1">
                <a:solidFill>
                  <a:prstClr val="white">
                    <a:lumMod val="95000"/>
                  </a:prstClr>
                </a:solidFill>
              </a:rPr>
              <a:t>analyse</a:t>
            </a:r>
            <a:r>
              <a:rPr lang="en-US" sz="2000" kern="0" dirty="0">
                <a:solidFill>
                  <a:prstClr val="white">
                    <a:lumMod val="95000"/>
                  </a:prstClr>
                </a:solidFill>
              </a:rPr>
              <a:t> sampling function in </a:t>
            </a:r>
            <a:r>
              <a:rPr lang="en-US" sz="2000" kern="0" dirty="0">
                <a:solidFill>
                  <a:srgbClr val="FFFF00"/>
                </a:solidFill>
              </a:rPr>
              <a:t>Fourier domain</a:t>
            </a:r>
            <a:endParaRPr lang="en-GB" sz="2000" kern="0" dirty="0">
              <a:solidFill>
                <a:srgbClr val="FFFF00"/>
              </a:solidFill>
            </a:endParaRPr>
          </a:p>
        </p:txBody>
      </p:sp>
      <p:sp>
        <p:nvSpPr>
          <p:cNvPr id="86" name="Rectangle 85"/>
          <p:cNvSpPr/>
          <p:nvPr/>
        </p:nvSpPr>
        <p:spPr>
          <a:xfrm>
            <a:off x="8722817" y="1039361"/>
            <a:ext cx="307439" cy="124797"/>
          </a:xfrm>
          <a:prstGeom prst="rect">
            <a:avLst/>
          </a:prstGeom>
          <a:solidFill>
            <a:srgbClr val="70AD47">
              <a:lumMod val="60000"/>
              <a:lumOff val="40000"/>
            </a:srgbClr>
          </a:solidFill>
          <a:ln>
            <a:noFill/>
          </a:ln>
          <a:effectLst/>
        </p:spPr>
        <p:txBody>
          <a:bodyPr rtlCol="0" anchor="ctr"/>
          <a:lstStyle/>
          <a:p>
            <a:pPr algn="ctr" defTabSz="685800"/>
            <a:endParaRPr lang="en-GB" sz="1350" kern="0" dirty="0">
              <a:solidFill>
                <a:prstClr val="white"/>
              </a:solidFill>
              <a:latin typeface="Calibri" panose="020F0502020204030204"/>
            </a:endParaRPr>
          </a:p>
        </p:txBody>
      </p:sp>
      <p:sp>
        <p:nvSpPr>
          <p:cNvPr id="88" name="Rectangle 87"/>
          <p:cNvSpPr/>
          <p:nvPr/>
        </p:nvSpPr>
        <p:spPr>
          <a:xfrm>
            <a:off x="9104036" y="1039361"/>
            <a:ext cx="853781" cy="124797"/>
          </a:xfrm>
          <a:prstGeom prst="rect">
            <a:avLst/>
          </a:prstGeom>
          <a:solidFill>
            <a:srgbClr val="70AD47">
              <a:lumMod val="75000"/>
            </a:srgbClr>
          </a:solidFill>
          <a:ln>
            <a:noFill/>
          </a:ln>
          <a:effectLst/>
        </p:spPr>
        <p:txBody>
          <a:bodyPr rtlCol="0" anchor="ctr"/>
          <a:lstStyle/>
          <a:p>
            <a:pPr algn="ctr" defTabSz="685800"/>
            <a:endParaRPr lang="en-GB" sz="1350" kern="0" dirty="0">
              <a:solidFill>
                <a:prstClr val="white"/>
              </a:solidFill>
              <a:latin typeface="Calibri" panose="020F0502020204030204"/>
            </a:endParaRPr>
          </a:p>
        </p:txBody>
      </p:sp>
      <p:sp>
        <p:nvSpPr>
          <p:cNvPr id="89" name="Rectangle 88"/>
          <p:cNvSpPr/>
          <p:nvPr/>
        </p:nvSpPr>
        <p:spPr>
          <a:xfrm>
            <a:off x="10031596" y="1039361"/>
            <a:ext cx="332258" cy="124797"/>
          </a:xfrm>
          <a:prstGeom prst="rect">
            <a:avLst/>
          </a:prstGeom>
          <a:solidFill>
            <a:srgbClr val="70AD47">
              <a:lumMod val="50000"/>
            </a:srgbClr>
          </a:solidFill>
          <a:ln>
            <a:noFill/>
          </a:ln>
          <a:effectLst/>
        </p:spPr>
        <p:txBody>
          <a:bodyPr rtlCol="0" anchor="ctr"/>
          <a:lstStyle/>
          <a:p>
            <a:pPr algn="ctr" defTabSz="685800"/>
            <a:endParaRPr lang="en-GB" sz="1350" kern="0">
              <a:solidFill>
                <a:prstClr val="white"/>
              </a:solidFill>
              <a:latin typeface="Calibri" panose="020F0502020204030204"/>
            </a:endParaRPr>
          </a:p>
        </p:txBody>
      </p:sp>
      <p:sp>
        <p:nvSpPr>
          <p:cNvPr id="90" name="Rectangle 89"/>
          <p:cNvSpPr/>
          <p:nvPr/>
        </p:nvSpPr>
        <p:spPr>
          <a:xfrm>
            <a:off x="9098321" y="1010249"/>
            <a:ext cx="874775" cy="183018"/>
          </a:xfrm>
          <a:prstGeom prst="rect">
            <a:avLst/>
          </a:prstGeom>
          <a:noFill/>
          <a:ln w="38100" cap="flat" cmpd="sng" algn="ctr">
            <a:solidFill>
              <a:srgbClr val="ED7D31">
                <a:lumMod val="75000"/>
              </a:srgbClr>
            </a:solidFill>
            <a:prstDash val="solid"/>
            <a:miter lim="800000"/>
          </a:ln>
          <a:effectLst/>
        </p:spPr>
        <p:txBody>
          <a:bodyPr rtlCol="0" anchor="ctr"/>
          <a:lstStyle/>
          <a:p>
            <a:pPr algn="ctr" defTabSz="685800"/>
            <a:endParaRPr lang="en-GB" sz="1350" kern="0">
              <a:solidFill>
                <a:prstClr val="white"/>
              </a:solidFill>
              <a:latin typeface="Calibri" panose="020F0502020204030204"/>
            </a:endParaRPr>
          </a:p>
        </p:txBody>
      </p:sp>
      <p:sp>
        <p:nvSpPr>
          <p:cNvPr id="91" name="Rectangle 90"/>
          <p:cNvSpPr/>
          <p:nvPr/>
        </p:nvSpPr>
        <p:spPr>
          <a:xfrm>
            <a:off x="9371423" y="1054710"/>
            <a:ext cx="328566" cy="89377"/>
          </a:xfrm>
          <a:prstGeom prst="rect">
            <a:avLst/>
          </a:prstGeom>
          <a:noFill/>
          <a:ln w="38100" cap="flat" cmpd="sng" algn="ctr">
            <a:solidFill>
              <a:sysClr val="window" lastClr="FFFFFF"/>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GB" sz="1350" kern="0">
              <a:solidFill>
                <a:prstClr val="white"/>
              </a:solidFill>
              <a:latin typeface="Calibri" panose="020F0502020204030204"/>
            </a:endParaRPr>
          </a:p>
        </p:txBody>
      </p:sp>
      <p:sp>
        <p:nvSpPr>
          <p:cNvPr id="9" name="Slide Number Placeholder 8"/>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36</a:t>
            </a:fld>
            <a:endParaRPr lang="en-US" sz="1800" kern="0">
              <a:solidFill>
                <a:prstClr val="white"/>
              </a:solidFill>
            </a:endParaRPr>
          </a:p>
        </p:txBody>
      </p:sp>
    </p:spTree>
    <p:extLst>
      <p:ext uri="{BB962C8B-B14F-4D97-AF65-F5344CB8AC3E}">
        <p14:creationId xmlns:p14="http://schemas.microsoft.com/office/powerpoint/2010/main" val="237785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grpSp>
        <p:nvGrpSpPr>
          <p:cNvPr id="2" name="Group 42"/>
          <p:cNvGrpSpPr/>
          <p:nvPr/>
        </p:nvGrpSpPr>
        <p:grpSpPr>
          <a:xfrm>
            <a:off x="2177235" y="1714488"/>
            <a:ext cx="3204387" cy="1476228"/>
            <a:chOff x="5084243" y="714362"/>
            <a:chExt cx="3204387" cy="1476228"/>
          </a:xfrm>
        </p:grpSpPr>
        <p:grpSp>
          <p:nvGrpSpPr>
            <p:cNvPr id="3" name="Group 41"/>
            <p:cNvGrpSpPr/>
            <p:nvPr/>
          </p:nvGrpSpPr>
          <p:grpSpPr>
            <a:xfrm>
              <a:off x="5084243" y="951536"/>
              <a:ext cx="3204387" cy="1239054"/>
              <a:chOff x="5084243" y="951536"/>
              <a:chExt cx="3204387" cy="1239054"/>
            </a:xfrm>
          </p:grpSpPr>
          <p:cxnSp>
            <p:nvCxnSpPr>
              <p:cNvPr id="44" name="Straight Arrow Connector 43"/>
              <p:cNvCxnSpPr/>
              <p:nvPr/>
            </p:nvCxnSpPr>
            <p:spPr>
              <a:xfrm rot="5400000" flipH="1" flipV="1">
                <a:off x="4465113"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085036"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43504"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4948472"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043361" y="1707592"/>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462591" y="1926785"/>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17819" y="1926784"/>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V="1">
                <a:off x="6914248"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567053"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58677"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50655"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V="1">
                <a:off x="6992090"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V="1">
                <a:off x="7498559" y="1962504"/>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84"/>
              <p:cNvGrpSpPr/>
              <p:nvPr/>
            </p:nvGrpSpPr>
            <p:grpSpPr>
              <a:xfrm>
                <a:off x="6386434" y="1250258"/>
                <a:ext cx="1558815" cy="938219"/>
                <a:chOff x="6386434" y="1928808"/>
                <a:chExt cx="1558815" cy="509591"/>
              </a:xfrm>
            </p:grpSpPr>
            <p:cxnSp>
              <p:nvCxnSpPr>
                <p:cNvPr id="53" name="Straight Connector 52"/>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1" name="TextBox 60"/>
            <p:cNvSpPr txBox="1"/>
            <p:nvPr/>
          </p:nvSpPr>
          <p:spPr>
            <a:xfrm>
              <a:off x="5515569" y="714362"/>
              <a:ext cx="2034531" cy="400110"/>
            </a:xfrm>
            <a:prstGeom prst="rect">
              <a:avLst/>
            </a:prstGeom>
            <a:noFill/>
          </p:spPr>
          <p:txBody>
            <a:bodyPr wrap="none" rtlCol="0">
              <a:spAutoFit/>
            </a:bodyPr>
            <a:lstStyle/>
            <a:p>
              <a:pPr defTabSz="914378"/>
              <a:r>
                <a:rPr lang="en-US" sz="2000" kern="0" dirty="0">
                  <a:solidFill>
                    <a:prstClr val="white"/>
                  </a:solidFill>
                </a:rPr>
                <a:t>1. modify weights</a:t>
              </a:r>
              <a:endParaRPr lang="en-GB" sz="2000" kern="0" dirty="0">
                <a:solidFill>
                  <a:prstClr val="white"/>
                </a:solidFill>
              </a:endParaRPr>
            </a:p>
          </p:txBody>
        </p:sp>
      </p:grpSp>
      <p:grpSp>
        <p:nvGrpSpPr>
          <p:cNvPr id="8" name="Group 77"/>
          <p:cNvGrpSpPr/>
          <p:nvPr/>
        </p:nvGrpSpPr>
        <p:grpSpPr>
          <a:xfrm>
            <a:off x="5810249" y="1714488"/>
            <a:ext cx="4374916" cy="2257498"/>
            <a:chOff x="500034" y="714362"/>
            <a:chExt cx="4374916" cy="2257498"/>
          </a:xfrm>
        </p:grpSpPr>
        <p:sp>
          <p:nvSpPr>
            <p:cNvPr id="86" name="TextBox 85"/>
            <p:cNvSpPr txBox="1"/>
            <p:nvPr/>
          </p:nvSpPr>
          <p:spPr>
            <a:xfrm>
              <a:off x="500034" y="2571750"/>
              <a:ext cx="4374916" cy="400110"/>
            </a:xfrm>
            <a:prstGeom prst="rect">
              <a:avLst/>
            </a:prstGeom>
            <a:noFill/>
          </p:spPr>
          <p:txBody>
            <a:bodyPr wrap="none" rtlCol="0">
              <a:spAutoFit/>
            </a:bodyPr>
            <a:lstStyle/>
            <a:p>
              <a:pPr defTabSz="914378"/>
              <a:r>
                <a:rPr lang="en-US" sz="2000" kern="0" dirty="0">
                  <a:solidFill>
                    <a:prstClr val="white">
                      <a:lumMod val="85000"/>
                    </a:prstClr>
                  </a:solidFill>
                </a:rPr>
                <a:t>a. Distribution </a:t>
              </a:r>
              <a:r>
                <a:rPr lang="en-US" sz="2000" kern="0" dirty="0" err="1">
                  <a:solidFill>
                    <a:prstClr val="white">
                      <a:lumMod val="85000"/>
                    </a:prstClr>
                  </a:solidFill>
                </a:rPr>
                <a:t>eg</a:t>
              </a:r>
              <a:r>
                <a:rPr lang="en-US" sz="2000" kern="0" dirty="0">
                  <a:solidFill>
                    <a:prstClr val="white">
                      <a:lumMod val="85000"/>
                    </a:prstClr>
                  </a:solidFill>
                </a:rPr>
                <a:t>. importance sampling)</a:t>
              </a:r>
              <a:endParaRPr lang="en-GB" sz="2000" kern="0" dirty="0">
                <a:solidFill>
                  <a:prstClr val="white">
                    <a:lumMod val="85000"/>
                  </a:prstClr>
                </a:solidFill>
              </a:endParaRPr>
            </a:p>
          </p:txBody>
        </p:sp>
        <p:cxnSp>
          <p:nvCxnSpPr>
            <p:cNvPr id="46" name="Straight Arrow Connector 45"/>
            <p:cNvCxnSpPr/>
            <p:nvPr/>
          </p:nvCxnSpPr>
          <p:spPr>
            <a:xfrm rot="5400000" flipH="1" flipV="1">
              <a:off x="248417"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68340"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26808"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V="1">
              <a:off x="84556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V="1">
              <a:off x="120275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V="1">
              <a:off x="938700"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V="1">
              <a:off x="1488507"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V="1">
              <a:off x="163138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V="1">
              <a:off x="198857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V="1">
              <a:off x="2035401"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V="1">
              <a:off x="2131449"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V="1">
              <a:off x="235955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257387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271674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293106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328825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298873" y="714362"/>
              <a:ext cx="2164375" cy="400110"/>
            </a:xfrm>
            <a:prstGeom prst="rect">
              <a:avLst/>
            </a:prstGeom>
            <a:noFill/>
          </p:spPr>
          <p:txBody>
            <a:bodyPr wrap="none" rtlCol="0">
              <a:spAutoFit/>
            </a:bodyPr>
            <a:lstStyle/>
            <a:p>
              <a:pPr defTabSz="914378"/>
              <a:r>
                <a:rPr lang="en-US" sz="2000" kern="0" dirty="0">
                  <a:solidFill>
                    <a:prstClr val="white"/>
                  </a:solidFill>
                </a:rPr>
                <a:t>2. modify locations</a:t>
              </a:r>
              <a:endParaRPr lang="en-GB" sz="2000" kern="0" dirty="0">
                <a:solidFill>
                  <a:prstClr val="white"/>
                </a:solidFill>
              </a:endParaRPr>
            </a:p>
          </p:txBody>
        </p:sp>
      </p:grpSp>
      <p:sp>
        <p:nvSpPr>
          <p:cNvPr id="79" name="TextBox 78"/>
          <p:cNvSpPr txBox="1"/>
          <p:nvPr/>
        </p:nvSpPr>
        <p:spPr>
          <a:xfrm>
            <a:off x="2238348" y="3500438"/>
            <a:ext cx="3000396" cy="400110"/>
          </a:xfrm>
          <a:prstGeom prst="rect">
            <a:avLst/>
          </a:prstGeom>
          <a:noFill/>
        </p:spPr>
        <p:txBody>
          <a:bodyPr wrap="square" rtlCol="0">
            <a:spAutoFit/>
          </a:bodyPr>
          <a:lstStyle/>
          <a:p>
            <a:pPr defTabSz="914378"/>
            <a:r>
              <a:rPr lang="en-US" sz="2000" kern="0" dirty="0" err="1">
                <a:solidFill>
                  <a:prstClr val="white">
                    <a:lumMod val="85000"/>
                  </a:prstClr>
                </a:solidFill>
              </a:rPr>
              <a:t>eg</a:t>
            </a:r>
            <a:r>
              <a:rPr lang="en-US" sz="2000" kern="0" dirty="0">
                <a:solidFill>
                  <a:prstClr val="white">
                    <a:lumMod val="85000"/>
                  </a:prstClr>
                </a:solidFill>
              </a:rPr>
              <a:t>. </a:t>
            </a:r>
            <a:r>
              <a:rPr lang="en-US" sz="2000" kern="0" dirty="0" err="1">
                <a:solidFill>
                  <a:prstClr val="white">
                    <a:lumMod val="85000"/>
                  </a:prstClr>
                </a:solidFill>
              </a:rPr>
              <a:t>quadrature</a:t>
            </a:r>
            <a:r>
              <a:rPr lang="en-US" sz="2000" kern="0" dirty="0">
                <a:solidFill>
                  <a:prstClr val="white">
                    <a:lumMod val="85000"/>
                  </a:prstClr>
                </a:solidFill>
              </a:rPr>
              <a:t> rules</a:t>
            </a:r>
            <a:endParaRPr lang="en-GB" sz="2000" kern="0" dirty="0">
              <a:solidFill>
                <a:prstClr val="white">
                  <a:lumMod val="85000"/>
                </a:prstClr>
              </a:solidFill>
            </a:endParaRPr>
          </a:p>
        </p:txBody>
      </p:sp>
      <p:sp>
        <p:nvSpPr>
          <p:cNvPr id="78" name="Rectangle 77"/>
          <p:cNvSpPr/>
          <p:nvPr/>
        </p:nvSpPr>
        <p:spPr>
          <a:xfrm>
            <a:off x="2595538" y="1919707"/>
            <a:ext cx="6986636" cy="3404354"/>
          </a:xfrm>
          <a:prstGeom prst="rect">
            <a:avLst/>
          </a:prstGeom>
          <a:solidFill>
            <a:srgbClr val="000000"/>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grpSp>
        <p:nvGrpSpPr>
          <p:cNvPr id="9" name="Group 79"/>
          <p:cNvGrpSpPr/>
          <p:nvPr/>
        </p:nvGrpSpPr>
        <p:grpSpPr>
          <a:xfrm>
            <a:off x="2814617" y="2857497"/>
            <a:ext cx="6281781" cy="1428760"/>
            <a:chOff x="1285852" y="3261522"/>
            <a:chExt cx="6281781" cy="1239053"/>
          </a:xfrm>
        </p:grpSpPr>
        <p:cxnSp>
          <p:nvCxnSpPr>
            <p:cNvPr id="81" name="Straight Arrow Connector 80"/>
            <p:cNvCxnSpPr/>
            <p:nvPr/>
          </p:nvCxnSpPr>
          <p:spPr>
            <a:xfrm rot="5400000" flipH="1" flipV="1">
              <a:off x="3809994" y="3880652"/>
              <a:ext cx="1239053"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4364039" y="4429138"/>
              <a:ext cx="3203594"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285852" y="4429138"/>
              <a:ext cx="3203594"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3923160" y="1957320"/>
            <a:ext cx="4373313" cy="400110"/>
          </a:xfrm>
          <a:prstGeom prst="rect">
            <a:avLst/>
          </a:prstGeom>
          <a:noFill/>
        </p:spPr>
        <p:txBody>
          <a:bodyPr wrap="none" rtlCol="0">
            <a:spAutoFit/>
          </a:bodyPr>
          <a:lstStyle/>
          <a:p>
            <a:pPr defTabSz="914378"/>
            <a:r>
              <a:rPr lang="en-US" sz="2000" kern="0">
                <a:solidFill>
                  <a:prstClr val="white"/>
                </a:solidFill>
              </a:rPr>
              <a:t>sampling </a:t>
            </a:r>
            <a:r>
              <a:rPr lang="en-US" sz="2000" kern="0" dirty="0">
                <a:solidFill>
                  <a:prstClr val="white"/>
                </a:solidFill>
              </a:rPr>
              <a:t>function in the Fourier domain</a:t>
            </a:r>
            <a:endParaRPr lang="en-GB" sz="2000" kern="0" dirty="0">
              <a:solidFill>
                <a:prstClr val="white"/>
              </a:solidFill>
            </a:endParaRPr>
          </a:p>
        </p:txBody>
      </p:sp>
      <p:grpSp>
        <p:nvGrpSpPr>
          <p:cNvPr id="10" name="Group 84"/>
          <p:cNvGrpSpPr/>
          <p:nvPr/>
        </p:nvGrpSpPr>
        <p:grpSpPr>
          <a:xfrm>
            <a:off x="3095604" y="3782376"/>
            <a:ext cx="5735976" cy="861070"/>
            <a:chOff x="1571604" y="2217420"/>
            <a:chExt cx="5735976" cy="1419226"/>
          </a:xfrm>
          <a:effectLst>
            <a:outerShdw blurRad="50800" dist="38100" dir="13500000" algn="br" rotWithShape="0">
              <a:prstClr val="black">
                <a:alpha val="40000"/>
              </a:prstClr>
            </a:outerShdw>
          </a:effectLst>
        </p:grpSpPr>
        <p:sp>
          <p:nvSpPr>
            <p:cNvPr id="88" name="Freeform 87"/>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89" name="Freeform 88"/>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nvGrpSpPr>
          <p:cNvPr id="11" name="Group 89"/>
          <p:cNvGrpSpPr/>
          <p:nvPr/>
        </p:nvGrpSpPr>
        <p:grpSpPr>
          <a:xfrm>
            <a:off x="3100368" y="2857498"/>
            <a:ext cx="5715040" cy="1342921"/>
            <a:chOff x="1576367" y="1931559"/>
            <a:chExt cx="5715040" cy="982980"/>
          </a:xfrm>
        </p:grpSpPr>
        <p:grpSp>
          <p:nvGrpSpPr>
            <p:cNvPr id="12" name="Group 98"/>
            <p:cNvGrpSpPr/>
            <p:nvPr/>
          </p:nvGrpSpPr>
          <p:grpSpPr>
            <a:xfrm>
              <a:off x="1576367" y="1931559"/>
              <a:ext cx="5715040" cy="982980"/>
              <a:chOff x="1571604" y="3160406"/>
              <a:chExt cx="5715040" cy="982980"/>
            </a:xfrm>
          </p:grpSpPr>
          <p:sp>
            <p:nvSpPr>
              <p:cNvPr id="93" name="Freeform 92"/>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94" name="Freeform 93"/>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92" name="Straight Connector 91"/>
            <p:cNvCxnSpPr/>
            <p:nvPr/>
          </p:nvCxnSpPr>
          <p:spPr>
            <a:xfrm rot="5400000" flipH="1" flipV="1">
              <a:off x="4143374" y="2428874"/>
              <a:ext cx="571502" cy="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95" name="TextBox 94"/>
          <p:cNvSpPr txBox="1"/>
          <p:nvPr/>
        </p:nvSpPr>
        <p:spPr>
          <a:xfrm>
            <a:off x="8248161" y="4357696"/>
            <a:ext cx="922047" cy="307777"/>
          </a:xfrm>
          <a:prstGeom prst="rect">
            <a:avLst/>
          </a:prstGeom>
          <a:noFill/>
        </p:spPr>
        <p:txBody>
          <a:bodyPr wrap="none" rtlCol="0">
            <a:spAutoFit/>
          </a:bodyPr>
          <a:lstStyle/>
          <a:p>
            <a:pPr defTabSz="914378"/>
            <a:r>
              <a:rPr lang="en-US" sz="1400" kern="0" dirty="0">
                <a:solidFill>
                  <a:prstClr val="white"/>
                </a:solidFill>
              </a:rPr>
              <a:t>frequency</a:t>
            </a:r>
            <a:endParaRPr lang="en-GB" sz="1400" kern="0" dirty="0">
              <a:solidFill>
                <a:prstClr val="white"/>
              </a:solidFill>
            </a:endParaRPr>
          </a:p>
        </p:txBody>
      </p:sp>
      <p:sp>
        <p:nvSpPr>
          <p:cNvPr id="96" name="TextBox 95"/>
          <p:cNvSpPr txBox="1"/>
          <p:nvPr/>
        </p:nvSpPr>
        <p:spPr>
          <a:xfrm>
            <a:off x="3311265" y="2518943"/>
            <a:ext cx="3121367" cy="369332"/>
          </a:xfrm>
          <a:prstGeom prst="rect">
            <a:avLst/>
          </a:prstGeom>
          <a:noFill/>
        </p:spPr>
        <p:txBody>
          <a:bodyPr wrap="none" rtlCol="0">
            <a:spAutoFit/>
          </a:bodyPr>
          <a:lstStyle/>
          <a:p>
            <a:pPr defTabSz="914378"/>
            <a:r>
              <a:rPr lang="en-US" kern="0" dirty="0">
                <a:solidFill>
                  <a:srgbClr val="FFC000"/>
                </a:solidFill>
              </a:rPr>
              <a:t>amplitude (sampling spectrum)</a:t>
            </a:r>
            <a:endParaRPr lang="en-GB" kern="0" dirty="0">
              <a:solidFill>
                <a:srgbClr val="FFC000"/>
              </a:solidFill>
            </a:endParaRPr>
          </a:p>
        </p:txBody>
      </p:sp>
      <p:sp>
        <p:nvSpPr>
          <p:cNvPr id="97" name="TextBox 96"/>
          <p:cNvSpPr txBox="1"/>
          <p:nvPr/>
        </p:nvSpPr>
        <p:spPr>
          <a:xfrm>
            <a:off x="3238482" y="4572009"/>
            <a:ext cx="2775119" cy="369332"/>
          </a:xfrm>
          <a:prstGeom prst="rect">
            <a:avLst/>
          </a:prstGeom>
          <a:noFill/>
        </p:spPr>
        <p:txBody>
          <a:bodyPr wrap="none" rtlCol="0">
            <a:spAutoFit/>
          </a:bodyPr>
          <a:lstStyle/>
          <a:p>
            <a:pPr defTabSz="914378"/>
            <a:r>
              <a:rPr lang="en-US" kern="0">
                <a:solidFill>
                  <a:srgbClr val="1F497D">
                    <a:lumMod val="40000"/>
                    <a:lumOff val="60000"/>
                  </a:srgbClr>
                </a:solidFill>
              </a:rPr>
              <a:t>phase  (sampling spectrum)</a:t>
            </a:r>
            <a:endParaRPr lang="en-GB" kern="0" dirty="0">
              <a:solidFill>
                <a:srgbClr val="1F497D">
                  <a:lumMod val="40000"/>
                  <a:lumOff val="60000"/>
                </a:srgbClr>
              </a:solidFill>
            </a:endParaRPr>
          </a:p>
        </p:txBody>
      </p:sp>
      <p:sp>
        <p:nvSpPr>
          <p:cNvPr id="98" name="Title 1"/>
          <p:cNvSpPr txBox="1">
            <a:spLocks/>
          </p:cNvSpPr>
          <p:nvPr/>
        </p:nvSpPr>
        <p:spPr>
          <a:xfrm>
            <a:off x="1071725" y="942437"/>
            <a:ext cx="7705780" cy="619125"/>
          </a:xfrm>
          <a:prstGeom prst="rect">
            <a:avLst/>
          </a:prstGeom>
        </p:spPr>
        <p:txBody>
          <a:bodyPr vert="horz" lIns="61229" tIns="30614" rIns="61229" bIns="30614" rtlCol="0" anchor="ctr">
            <a:normAutofit/>
          </a:bodyPr>
          <a:lstStyle>
            <a:lvl1pPr algn="r" defTabSz="1088490" rtl="0" eaLnBrk="1" latinLnBrk="0" hangingPunct="1">
              <a:spcBef>
                <a:spcPct val="0"/>
              </a:spcBef>
              <a:buNone/>
              <a:defRPr sz="4000" b="1" kern="1200">
                <a:solidFill>
                  <a:srgbClr val="FFFF00"/>
                </a:solidFill>
                <a:latin typeface="Arial" pitchFamily="34" charset="0"/>
                <a:ea typeface="+mj-ea"/>
                <a:cs typeface="Arial" pitchFamily="34" charset="0"/>
              </a:defRPr>
            </a:lvl1pPr>
          </a:lstStyle>
          <a:p>
            <a:pPr algn="ctr"/>
            <a:r>
              <a:rPr lang="en-US" sz="2400"/>
              <a:t>abstract away strategy: Fourier domain</a:t>
            </a:r>
            <a:endParaRPr lang="en-US" sz="2400" dirty="0"/>
          </a:p>
        </p:txBody>
      </p:sp>
      <p:sp>
        <p:nvSpPr>
          <p:cNvPr id="7" name="Slide Number Placeholder 6"/>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37</a:t>
            </a:fld>
            <a:endParaRPr lang="en-US" sz="1800" kern="0">
              <a:solidFill>
                <a:prstClr val="white"/>
              </a:solidFill>
            </a:endParaRPr>
          </a:p>
        </p:txBody>
      </p:sp>
    </p:spTree>
    <p:extLst>
      <p:ext uri="{BB962C8B-B14F-4D97-AF65-F5344CB8AC3E}">
        <p14:creationId xmlns:p14="http://schemas.microsoft.com/office/powerpoint/2010/main" val="417105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2033559" y="896291"/>
            <a:ext cx="8134408" cy="619125"/>
          </a:xfrm>
        </p:spPr>
        <p:txBody>
          <a:bodyPr>
            <a:normAutofit/>
          </a:bodyPr>
          <a:lstStyle/>
          <a:p>
            <a:pPr algn="ctr"/>
            <a:r>
              <a:rPr lang="en-US" dirty="0"/>
              <a:t>stochastic sampling &amp; instances of spectra</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sp>
        <p:nvSpPr>
          <p:cNvPr id="71" name="Rectangle 70"/>
          <p:cNvSpPr/>
          <p:nvPr/>
        </p:nvSpPr>
        <p:spPr>
          <a:xfrm>
            <a:off x="1885921" y="2000240"/>
            <a:ext cx="1281122"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US" kern="0" dirty="0">
                <a:solidFill>
                  <a:prstClr val="white"/>
                </a:solidFill>
              </a:rPr>
              <a:t>Sampler </a:t>
            </a:r>
          </a:p>
          <a:p>
            <a:pPr algn="ctr" defTabSz="914378"/>
            <a:r>
              <a:rPr lang="en-US" kern="0" dirty="0">
                <a:solidFill>
                  <a:prstClr val="white"/>
                </a:solidFill>
              </a:rPr>
              <a:t>(Strategy 1)</a:t>
            </a:r>
            <a:endParaRPr lang="en-GB" kern="0" dirty="0">
              <a:solidFill>
                <a:prstClr val="white"/>
              </a:solidFill>
            </a:endParaRPr>
          </a:p>
        </p:txBody>
      </p:sp>
      <p:sp>
        <p:nvSpPr>
          <p:cNvPr id="92" name="Rectangle 91"/>
          <p:cNvSpPr/>
          <p:nvPr/>
        </p:nvSpPr>
        <p:spPr>
          <a:xfrm>
            <a:off x="3945892" y="2015549"/>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3" name="Rectangle 92"/>
          <p:cNvSpPr/>
          <p:nvPr/>
        </p:nvSpPr>
        <p:spPr>
          <a:xfrm>
            <a:off x="4074829" y="1893084"/>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4" name="Rectangle 93"/>
          <p:cNvSpPr/>
          <p:nvPr/>
        </p:nvSpPr>
        <p:spPr>
          <a:xfrm>
            <a:off x="4010361" y="1954317"/>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5" name="Rectangle 94"/>
          <p:cNvSpPr/>
          <p:nvPr/>
        </p:nvSpPr>
        <p:spPr>
          <a:xfrm>
            <a:off x="3945892" y="2015549"/>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6" name="Rectangle 95"/>
          <p:cNvSpPr/>
          <p:nvPr/>
        </p:nvSpPr>
        <p:spPr>
          <a:xfrm>
            <a:off x="3881424" y="2076782"/>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2" name="Group 129"/>
          <p:cNvGrpSpPr/>
          <p:nvPr/>
        </p:nvGrpSpPr>
        <p:grpSpPr>
          <a:xfrm>
            <a:off x="7239009" y="1893083"/>
            <a:ext cx="2643206" cy="857256"/>
            <a:chOff x="6786578" y="1214428"/>
            <a:chExt cx="2928958" cy="1000132"/>
          </a:xfrm>
        </p:grpSpPr>
        <p:sp>
          <p:nvSpPr>
            <p:cNvPr id="131" name="Rectangle 130"/>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2" name="Rectangle 131"/>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3" name="Rectangle 132"/>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4" name="Rectangle 133"/>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5" name="Rectangle 134"/>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3" name="Group 96"/>
            <p:cNvGrpSpPr/>
            <p:nvPr/>
          </p:nvGrpSpPr>
          <p:grpSpPr>
            <a:xfrm>
              <a:off x="6858016" y="1500180"/>
              <a:ext cx="2567006" cy="642942"/>
              <a:chOff x="1290615" y="2000246"/>
              <a:chExt cx="6281781" cy="1785950"/>
            </a:xfrm>
          </p:grpSpPr>
          <p:grpSp>
            <p:nvGrpSpPr>
              <p:cNvPr id="4" name="Group 136"/>
              <p:cNvGrpSpPr/>
              <p:nvPr/>
            </p:nvGrpSpPr>
            <p:grpSpPr>
              <a:xfrm>
                <a:off x="1290615" y="2000247"/>
                <a:ext cx="6281781" cy="1428760"/>
                <a:chOff x="1285852" y="3261522"/>
                <a:chExt cx="6281781" cy="1239053"/>
              </a:xfrm>
            </p:grpSpPr>
            <p:cxnSp>
              <p:nvCxnSpPr>
                <p:cNvPr id="146" name="Straight Arrow Connector 145"/>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8" name="Group 12"/>
              <p:cNvGrpSpPr/>
              <p:nvPr/>
            </p:nvGrpSpPr>
            <p:grpSpPr>
              <a:xfrm>
                <a:off x="1576367" y="2000246"/>
                <a:ext cx="5715040" cy="1342921"/>
                <a:chOff x="1576367" y="1931559"/>
                <a:chExt cx="5715040" cy="982980"/>
              </a:xfrm>
            </p:grpSpPr>
            <p:grpSp>
              <p:nvGrpSpPr>
                <p:cNvPr id="9" name="Group 98"/>
                <p:cNvGrpSpPr/>
                <p:nvPr/>
              </p:nvGrpSpPr>
              <p:grpSpPr>
                <a:xfrm>
                  <a:off x="1576367" y="1931559"/>
                  <a:ext cx="5715040" cy="982980"/>
                  <a:chOff x="1571604" y="3160406"/>
                  <a:chExt cx="5715040" cy="982980"/>
                </a:xfrm>
              </p:grpSpPr>
              <p:sp>
                <p:nvSpPr>
                  <p:cNvPr id="144"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145"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143" name="Straight Connector 142"/>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140"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141"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grpSp>
      <p:grpSp>
        <p:nvGrpSpPr>
          <p:cNvPr id="11" name="Group 180"/>
          <p:cNvGrpSpPr/>
          <p:nvPr/>
        </p:nvGrpSpPr>
        <p:grpSpPr>
          <a:xfrm>
            <a:off x="4024298" y="2143116"/>
            <a:ext cx="2200548" cy="499314"/>
            <a:chOff x="1940971" y="2131194"/>
            <a:chExt cx="3204387" cy="1239054"/>
          </a:xfrm>
        </p:grpSpPr>
        <p:cxnSp>
          <p:nvCxnSpPr>
            <p:cNvPr id="149" name="Straight Arrow Connector 148"/>
            <p:cNvCxnSpPr/>
            <p:nvPr/>
          </p:nvCxnSpPr>
          <p:spPr>
            <a:xfrm rot="5400000" flipH="1" flipV="1">
              <a:off x="1321841" y="275032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a:off x="1941764" y="3369454"/>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2000232" y="3357568"/>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rot="16200000" flipV="1">
              <a:off x="191898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16200000" flipV="1">
              <a:off x="227617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16200000" flipV="1">
              <a:off x="2012124"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16200000" flipV="1">
              <a:off x="2561931"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flipV="1">
              <a:off x="270480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16200000" flipV="1">
              <a:off x="306199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6200000" flipV="1">
              <a:off x="3108825"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rot="16200000" flipV="1">
              <a:off x="3204873"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16200000" flipV="1">
              <a:off x="343298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rot="16200000" flipV="1">
              <a:off x="364729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rot="16200000" flipV="1">
              <a:off x="379017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rot="16200000" flipV="1">
              <a:off x="400448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rot="16200000" flipV="1">
              <a:off x="436167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60" name="Straight Connector 259"/>
          <p:cNvCxnSpPr/>
          <p:nvPr/>
        </p:nvCxnSpPr>
        <p:spPr>
          <a:xfrm rot="10800000" flipV="1">
            <a:off x="3238482" y="2353062"/>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0800000" flipV="1">
            <a:off x="6596069" y="2357433"/>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9" name="TextBox 268"/>
          <p:cNvSpPr txBox="1"/>
          <p:nvPr/>
        </p:nvSpPr>
        <p:spPr>
          <a:xfrm>
            <a:off x="6468768" y="2126449"/>
            <a:ext cx="808235" cy="461665"/>
          </a:xfrm>
          <a:prstGeom prst="rect">
            <a:avLst/>
          </a:prstGeom>
          <a:noFill/>
        </p:spPr>
        <p:txBody>
          <a:bodyPr wrap="none" rtlCol="0">
            <a:spAutoFit/>
          </a:bodyPr>
          <a:lstStyle/>
          <a:p>
            <a:pPr algn="ctr" defTabSz="914378"/>
            <a:r>
              <a:rPr lang="en-US" sz="1200" kern="0" dirty="0">
                <a:solidFill>
                  <a:prstClr val="white"/>
                </a:solidFill>
              </a:rPr>
              <a:t>Fourier</a:t>
            </a:r>
          </a:p>
          <a:p>
            <a:pPr algn="ctr" defTabSz="914378"/>
            <a:r>
              <a:rPr lang="en-US" sz="1200" kern="0" dirty="0">
                <a:solidFill>
                  <a:prstClr val="white"/>
                </a:solidFill>
              </a:rPr>
              <a:t>transform</a:t>
            </a:r>
            <a:endParaRPr lang="en-GB" sz="1200" kern="0" dirty="0">
              <a:solidFill>
                <a:prstClr val="white"/>
              </a:solidFill>
            </a:endParaRPr>
          </a:p>
        </p:txBody>
      </p:sp>
      <p:sp>
        <p:nvSpPr>
          <p:cNvPr id="270" name="TextBox 269"/>
          <p:cNvSpPr txBox="1"/>
          <p:nvPr/>
        </p:nvSpPr>
        <p:spPr>
          <a:xfrm>
            <a:off x="3238481" y="2071679"/>
            <a:ext cx="556563" cy="307777"/>
          </a:xfrm>
          <a:prstGeom prst="rect">
            <a:avLst/>
          </a:prstGeom>
          <a:noFill/>
        </p:spPr>
        <p:txBody>
          <a:bodyPr wrap="none" rtlCol="0">
            <a:spAutoFit/>
          </a:bodyPr>
          <a:lstStyle/>
          <a:p>
            <a:pPr defTabSz="914378"/>
            <a:r>
              <a:rPr lang="en-US" sz="1400" kern="0" dirty="0">
                <a:solidFill>
                  <a:prstClr val="white"/>
                </a:solidFill>
              </a:rPr>
              <a:t>draw</a:t>
            </a:r>
            <a:endParaRPr lang="en-GB" sz="1400" kern="0" dirty="0">
              <a:solidFill>
                <a:prstClr val="white"/>
              </a:solidFill>
            </a:endParaRPr>
          </a:p>
        </p:txBody>
      </p:sp>
      <p:sp>
        <p:nvSpPr>
          <p:cNvPr id="271" name="TextBox 270"/>
          <p:cNvSpPr txBox="1"/>
          <p:nvPr/>
        </p:nvSpPr>
        <p:spPr>
          <a:xfrm>
            <a:off x="4024298" y="1643051"/>
            <a:ext cx="2480166" cy="307777"/>
          </a:xfrm>
          <a:prstGeom prst="rect">
            <a:avLst/>
          </a:prstGeom>
          <a:noFill/>
        </p:spPr>
        <p:txBody>
          <a:bodyPr wrap="none" rtlCol="0">
            <a:spAutoFit/>
          </a:bodyPr>
          <a:lstStyle/>
          <a:p>
            <a:pPr defTabSz="914378"/>
            <a:r>
              <a:rPr lang="en-US" sz="1400" kern="0" dirty="0">
                <a:solidFill>
                  <a:prstClr val="white"/>
                </a:solidFill>
              </a:rPr>
              <a:t>Instances of sampling functions</a:t>
            </a:r>
            <a:endParaRPr lang="en-GB" sz="1400" kern="0" dirty="0">
              <a:solidFill>
                <a:prstClr val="white"/>
              </a:solidFill>
            </a:endParaRPr>
          </a:p>
        </p:txBody>
      </p:sp>
      <p:sp>
        <p:nvSpPr>
          <p:cNvPr id="272" name="TextBox 271"/>
          <p:cNvSpPr txBox="1"/>
          <p:nvPr/>
        </p:nvSpPr>
        <p:spPr>
          <a:xfrm>
            <a:off x="7477654" y="1643051"/>
            <a:ext cx="2339102" cy="307777"/>
          </a:xfrm>
          <a:prstGeom prst="rect">
            <a:avLst/>
          </a:prstGeom>
          <a:noFill/>
        </p:spPr>
        <p:txBody>
          <a:bodyPr wrap="none" rtlCol="0">
            <a:spAutoFit/>
          </a:bodyPr>
          <a:lstStyle/>
          <a:p>
            <a:pPr defTabSz="914378"/>
            <a:r>
              <a:rPr lang="en-US" sz="1400" kern="0" dirty="0">
                <a:solidFill>
                  <a:prstClr val="white"/>
                </a:solidFill>
              </a:rPr>
              <a:t>Instances of sampling spectra</a:t>
            </a:r>
            <a:endParaRPr lang="en-GB" sz="1400" kern="0" dirty="0">
              <a:solidFill>
                <a:prstClr val="white"/>
              </a:solidFill>
            </a:endParaRPr>
          </a:p>
        </p:txBody>
      </p:sp>
      <p:sp>
        <p:nvSpPr>
          <p:cNvPr id="12" name="Slide Number Placeholder 11"/>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38</a:t>
            </a:fld>
            <a:endParaRPr lang="en-US" sz="1800" kern="0">
              <a:solidFill>
                <a:prstClr val="white"/>
              </a:solidFill>
            </a:endParaRPr>
          </a:p>
        </p:txBody>
      </p:sp>
    </p:spTree>
    <p:extLst>
      <p:ext uri="{BB962C8B-B14F-4D97-AF65-F5344CB8AC3E}">
        <p14:creationId xmlns:p14="http://schemas.microsoft.com/office/powerpoint/2010/main" val="288852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1881159" y="896291"/>
            <a:ext cx="8439208" cy="619125"/>
          </a:xfrm>
        </p:spPr>
        <p:txBody>
          <a:bodyPr>
            <a:normAutofit/>
          </a:bodyPr>
          <a:lstStyle/>
          <a:p>
            <a:pPr algn="ctr"/>
            <a:r>
              <a:rPr lang="en-US" dirty="0"/>
              <a:t>assessing estimators using sampling spectra</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sp>
        <p:nvSpPr>
          <p:cNvPr id="71" name="Rectangle 70"/>
          <p:cNvSpPr/>
          <p:nvPr/>
        </p:nvSpPr>
        <p:spPr>
          <a:xfrm>
            <a:off x="1885865" y="2000240"/>
            <a:ext cx="1281179"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US" kern="0" dirty="0">
                <a:solidFill>
                  <a:prstClr val="white"/>
                </a:solidFill>
              </a:rPr>
              <a:t>Sampler </a:t>
            </a:r>
          </a:p>
          <a:p>
            <a:pPr algn="ctr" defTabSz="914378"/>
            <a:r>
              <a:rPr lang="en-US" kern="0" dirty="0">
                <a:solidFill>
                  <a:prstClr val="white"/>
                </a:solidFill>
              </a:rPr>
              <a:t>(Strategy 1)</a:t>
            </a:r>
            <a:endParaRPr lang="en-GB" kern="0" dirty="0">
              <a:solidFill>
                <a:prstClr val="white"/>
              </a:solidFill>
            </a:endParaRPr>
          </a:p>
        </p:txBody>
      </p:sp>
      <p:sp>
        <p:nvSpPr>
          <p:cNvPr id="92" name="Rectangle 91"/>
          <p:cNvSpPr/>
          <p:nvPr/>
        </p:nvSpPr>
        <p:spPr>
          <a:xfrm>
            <a:off x="3945892" y="2015549"/>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3" name="Rectangle 92"/>
          <p:cNvSpPr/>
          <p:nvPr/>
        </p:nvSpPr>
        <p:spPr>
          <a:xfrm>
            <a:off x="4074829" y="1893084"/>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4" name="Rectangle 93"/>
          <p:cNvSpPr/>
          <p:nvPr/>
        </p:nvSpPr>
        <p:spPr>
          <a:xfrm>
            <a:off x="4010361" y="1954317"/>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5" name="Rectangle 94"/>
          <p:cNvSpPr/>
          <p:nvPr/>
        </p:nvSpPr>
        <p:spPr>
          <a:xfrm>
            <a:off x="3945892" y="2015549"/>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6" name="Rectangle 95"/>
          <p:cNvSpPr/>
          <p:nvPr/>
        </p:nvSpPr>
        <p:spPr>
          <a:xfrm>
            <a:off x="3881424" y="2076782"/>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2" name="Group 129"/>
          <p:cNvGrpSpPr/>
          <p:nvPr/>
        </p:nvGrpSpPr>
        <p:grpSpPr>
          <a:xfrm>
            <a:off x="7239009" y="1893083"/>
            <a:ext cx="2643206" cy="857256"/>
            <a:chOff x="6786578" y="1214428"/>
            <a:chExt cx="2928958" cy="1000132"/>
          </a:xfrm>
        </p:grpSpPr>
        <p:sp>
          <p:nvSpPr>
            <p:cNvPr id="131" name="Rectangle 130"/>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2" name="Rectangle 131"/>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3" name="Rectangle 132"/>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4" name="Rectangle 133"/>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5" name="Rectangle 134"/>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3" name="Group 96"/>
            <p:cNvGrpSpPr/>
            <p:nvPr/>
          </p:nvGrpSpPr>
          <p:grpSpPr>
            <a:xfrm>
              <a:off x="6858016" y="1500180"/>
              <a:ext cx="2567006" cy="642942"/>
              <a:chOff x="1290615" y="2000246"/>
              <a:chExt cx="6281781" cy="1785950"/>
            </a:xfrm>
          </p:grpSpPr>
          <p:grpSp>
            <p:nvGrpSpPr>
              <p:cNvPr id="4" name="Group 136"/>
              <p:cNvGrpSpPr/>
              <p:nvPr/>
            </p:nvGrpSpPr>
            <p:grpSpPr>
              <a:xfrm>
                <a:off x="1290615" y="2000247"/>
                <a:ext cx="6281781" cy="1428760"/>
                <a:chOff x="1285852" y="3261522"/>
                <a:chExt cx="6281781" cy="1239053"/>
              </a:xfrm>
            </p:grpSpPr>
            <p:cxnSp>
              <p:nvCxnSpPr>
                <p:cNvPr id="146" name="Straight Arrow Connector 145"/>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8" name="Group 12"/>
              <p:cNvGrpSpPr/>
              <p:nvPr/>
            </p:nvGrpSpPr>
            <p:grpSpPr>
              <a:xfrm>
                <a:off x="1576367" y="2000246"/>
                <a:ext cx="5715040" cy="1342921"/>
                <a:chOff x="1576367" y="1931559"/>
                <a:chExt cx="5715040" cy="982980"/>
              </a:xfrm>
            </p:grpSpPr>
            <p:grpSp>
              <p:nvGrpSpPr>
                <p:cNvPr id="9" name="Group 98"/>
                <p:cNvGrpSpPr/>
                <p:nvPr/>
              </p:nvGrpSpPr>
              <p:grpSpPr>
                <a:xfrm>
                  <a:off x="1576367" y="1931559"/>
                  <a:ext cx="5715040" cy="982980"/>
                  <a:chOff x="1571604" y="3160406"/>
                  <a:chExt cx="5715040" cy="982980"/>
                </a:xfrm>
              </p:grpSpPr>
              <p:sp>
                <p:nvSpPr>
                  <p:cNvPr id="144"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145"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143" name="Straight Connector 142"/>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140"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141"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grpSp>
      <p:grpSp>
        <p:nvGrpSpPr>
          <p:cNvPr id="11" name="Group 180"/>
          <p:cNvGrpSpPr/>
          <p:nvPr/>
        </p:nvGrpSpPr>
        <p:grpSpPr>
          <a:xfrm>
            <a:off x="4024298" y="2143116"/>
            <a:ext cx="2200548" cy="499314"/>
            <a:chOff x="1940971" y="2131194"/>
            <a:chExt cx="3204387" cy="1239054"/>
          </a:xfrm>
        </p:grpSpPr>
        <p:cxnSp>
          <p:nvCxnSpPr>
            <p:cNvPr id="149" name="Straight Arrow Connector 148"/>
            <p:cNvCxnSpPr/>
            <p:nvPr/>
          </p:nvCxnSpPr>
          <p:spPr>
            <a:xfrm rot="5400000" flipH="1" flipV="1">
              <a:off x="1321841" y="275032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a:off x="1941764" y="3369454"/>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2000232" y="3357568"/>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rot="16200000" flipV="1">
              <a:off x="191898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16200000" flipV="1">
              <a:off x="227617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16200000" flipV="1">
              <a:off x="2012124"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16200000" flipV="1">
              <a:off x="2561931"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flipV="1">
              <a:off x="270480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16200000" flipV="1">
              <a:off x="306199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6200000" flipV="1">
              <a:off x="3108825"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rot="16200000" flipV="1">
              <a:off x="3204873"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16200000" flipV="1">
              <a:off x="343298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rot="16200000" flipV="1">
              <a:off x="364729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rot="16200000" flipV="1">
              <a:off x="379017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rot="16200000" flipV="1">
              <a:off x="400448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rot="16200000" flipV="1">
              <a:off x="436167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0" name="Rectangle 199"/>
          <p:cNvSpPr/>
          <p:nvPr/>
        </p:nvSpPr>
        <p:spPr>
          <a:xfrm>
            <a:off x="1914241" y="3750471"/>
            <a:ext cx="1252803"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US" kern="0" dirty="0">
                <a:solidFill>
                  <a:prstClr val="white"/>
                </a:solidFill>
              </a:rPr>
              <a:t>Sampler</a:t>
            </a:r>
          </a:p>
          <a:p>
            <a:pPr algn="ctr" defTabSz="914378"/>
            <a:r>
              <a:rPr lang="en-US" kern="0" dirty="0">
                <a:solidFill>
                  <a:prstClr val="white"/>
                </a:solidFill>
              </a:rPr>
              <a:t>(Strategy 2)</a:t>
            </a:r>
            <a:endParaRPr lang="en-GB" kern="0" dirty="0">
              <a:solidFill>
                <a:prstClr val="white"/>
              </a:solidFill>
            </a:endParaRPr>
          </a:p>
        </p:txBody>
      </p:sp>
      <p:grpSp>
        <p:nvGrpSpPr>
          <p:cNvPr id="12" name="Group 205"/>
          <p:cNvGrpSpPr/>
          <p:nvPr/>
        </p:nvGrpSpPr>
        <p:grpSpPr>
          <a:xfrm>
            <a:off x="7310446" y="3643314"/>
            <a:ext cx="2643206" cy="857256"/>
            <a:chOff x="6786578" y="1214428"/>
            <a:chExt cx="2928958" cy="1000132"/>
          </a:xfrm>
        </p:grpSpPr>
        <p:sp>
          <p:nvSpPr>
            <p:cNvPr id="207" name="Rectangle 206"/>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8" name="Rectangle 207"/>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9" name="Rectangle 208"/>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10" name="Rectangle 209"/>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11" name="Rectangle 210"/>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13" name="Group 96"/>
            <p:cNvGrpSpPr/>
            <p:nvPr/>
          </p:nvGrpSpPr>
          <p:grpSpPr>
            <a:xfrm>
              <a:off x="6858016" y="1500180"/>
              <a:ext cx="2567006" cy="642942"/>
              <a:chOff x="1290615" y="2000246"/>
              <a:chExt cx="6281781" cy="1785950"/>
            </a:xfrm>
          </p:grpSpPr>
          <p:grpSp>
            <p:nvGrpSpPr>
              <p:cNvPr id="14" name="Group 136"/>
              <p:cNvGrpSpPr/>
              <p:nvPr/>
            </p:nvGrpSpPr>
            <p:grpSpPr>
              <a:xfrm>
                <a:off x="1290615" y="2000247"/>
                <a:ext cx="6281781" cy="1428760"/>
                <a:chOff x="1285852" y="3261522"/>
                <a:chExt cx="6281781" cy="1239053"/>
              </a:xfrm>
            </p:grpSpPr>
            <p:cxnSp>
              <p:nvCxnSpPr>
                <p:cNvPr id="222" name="Straight Arrow Connector 221"/>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5" name="Group 12"/>
              <p:cNvGrpSpPr/>
              <p:nvPr/>
            </p:nvGrpSpPr>
            <p:grpSpPr>
              <a:xfrm>
                <a:off x="1576367" y="2000246"/>
                <a:ext cx="5715040" cy="1342921"/>
                <a:chOff x="1576367" y="1931559"/>
                <a:chExt cx="5715040" cy="982980"/>
              </a:xfrm>
            </p:grpSpPr>
            <p:grpSp>
              <p:nvGrpSpPr>
                <p:cNvPr id="16" name="Group 98"/>
                <p:cNvGrpSpPr/>
                <p:nvPr/>
              </p:nvGrpSpPr>
              <p:grpSpPr>
                <a:xfrm>
                  <a:off x="1576367" y="1931559"/>
                  <a:ext cx="5715040" cy="982980"/>
                  <a:chOff x="1571604" y="3160406"/>
                  <a:chExt cx="5715040" cy="982980"/>
                </a:xfrm>
              </p:grpSpPr>
              <p:sp>
                <p:nvSpPr>
                  <p:cNvPr id="220" name="Freeform 219"/>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221" name="Freeform 220"/>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219" name="Straight Connector 218"/>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7"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216" name="Freeform 215"/>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217" name="Freeform 216"/>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grpSp>
      <p:grpSp>
        <p:nvGrpSpPr>
          <p:cNvPr id="18" name="Group 266"/>
          <p:cNvGrpSpPr/>
          <p:nvPr/>
        </p:nvGrpSpPr>
        <p:grpSpPr>
          <a:xfrm>
            <a:off x="3881422" y="3643314"/>
            <a:ext cx="2643206" cy="857256"/>
            <a:chOff x="2428860" y="2786064"/>
            <a:chExt cx="2643206" cy="857256"/>
          </a:xfrm>
        </p:grpSpPr>
        <p:sp>
          <p:nvSpPr>
            <p:cNvPr id="201" name="Rectangle 200"/>
            <p:cNvSpPr/>
            <p:nvPr/>
          </p:nvSpPr>
          <p:spPr>
            <a:xfrm>
              <a:off x="2493328" y="2908529"/>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2" name="Rectangle 201"/>
            <p:cNvSpPr/>
            <p:nvPr/>
          </p:nvSpPr>
          <p:spPr>
            <a:xfrm>
              <a:off x="2622265" y="2786064"/>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3" name="Rectangle 202"/>
            <p:cNvSpPr/>
            <p:nvPr/>
          </p:nvSpPr>
          <p:spPr>
            <a:xfrm>
              <a:off x="2557797" y="2847297"/>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4" name="Rectangle 203"/>
            <p:cNvSpPr/>
            <p:nvPr/>
          </p:nvSpPr>
          <p:spPr>
            <a:xfrm>
              <a:off x="2493328" y="2908529"/>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5" name="Rectangle 204"/>
            <p:cNvSpPr/>
            <p:nvPr/>
          </p:nvSpPr>
          <p:spPr>
            <a:xfrm>
              <a:off x="2428860" y="2969762"/>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19" name="Group 241"/>
            <p:cNvGrpSpPr/>
            <p:nvPr/>
          </p:nvGrpSpPr>
          <p:grpSpPr>
            <a:xfrm>
              <a:off x="2571736" y="3036097"/>
              <a:ext cx="2214578" cy="499314"/>
              <a:chOff x="2869665" y="1845442"/>
              <a:chExt cx="3204387" cy="1239054"/>
            </a:xfrm>
          </p:grpSpPr>
          <p:cxnSp>
            <p:nvCxnSpPr>
              <p:cNvPr id="243" name="Straight Arrow Connector 242"/>
              <p:cNvCxnSpPr/>
              <p:nvPr/>
            </p:nvCxnSpPr>
            <p:spPr>
              <a:xfrm rot="5400000" flipH="1" flipV="1">
                <a:off x="2250535" y="2464572"/>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44" name="Straight Arrow Connector 243"/>
              <p:cNvCxnSpPr/>
              <p:nvPr/>
            </p:nvCxnSpPr>
            <p:spPr>
              <a:xfrm>
                <a:off x="2870458" y="3083702"/>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2928926" y="3071816"/>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16200000" flipV="1">
                <a:off x="2733894" y="271353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V="1">
                <a:off x="2828783" y="2601498"/>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V="1">
                <a:off x="3248013" y="2820691"/>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V="1">
                <a:off x="3703241" y="2820690"/>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16200000" flipV="1">
                <a:off x="4699670" y="271353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V="1">
                <a:off x="3352475" y="2720112"/>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16200000" flipV="1">
                <a:off x="4044099" y="2720112"/>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V="1">
                <a:off x="4336077" y="2570657"/>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16200000" flipV="1">
                <a:off x="4777512" y="2570657"/>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V="1">
                <a:off x="5283981" y="2856410"/>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 name="Group 84"/>
              <p:cNvGrpSpPr/>
              <p:nvPr/>
            </p:nvGrpSpPr>
            <p:grpSpPr>
              <a:xfrm>
                <a:off x="4171856" y="2144164"/>
                <a:ext cx="1558815" cy="938219"/>
                <a:chOff x="6386434" y="1928808"/>
                <a:chExt cx="1558815" cy="509591"/>
              </a:xfrm>
            </p:grpSpPr>
            <p:cxnSp>
              <p:nvCxnSpPr>
                <p:cNvPr id="257" name="Straight Connector 256"/>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cxnSp>
        <p:nvCxnSpPr>
          <p:cNvPr id="260" name="Straight Connector 259"/>
          <p:cNvCxnSpPr/>
          <p:nvPr/>
        </p:nvCxnSpPr>
        <p:spPr>
          <a:xfrm rot="10800000" flipV="1">
            <a:off x="3238482" y="2353062"/>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0800000" flipV="1">
            <a:off x="6596069" y="2357433"/>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0800000" flipV="1">
            <a:off x="3238482" y="4134641"/>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10800000" flipV="1">
            <a:off x="6596069" y="4139012"/>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4024298" y="1643051"/>
            <a:ext cx="2480166" cy="307777"/>
          </a:xfrm>
          <a:prstGeom prst="rect">
            <a:avLst/>
          </a:prstGeom>
          <a:noFill/>
        </p:spPr>
        <p:txBody>
          <a:bodyPr wrap="none" rtlCol="0">
            <a:spAutoFit/>
          </a:bodyPr>
          <a:lstStyle/>
          <a:p>
            <a:pPr defTabSz="914378"/>
            <a:r>
              <a:rPr lang="en-US" sz="1400" kern="0" dirty="0">
                <a:solidFill>
                  <a:prstClr val="white"/>
                </a:solidFill>
              </a:rPr>
              <a:t>Instances of sampling functions</a:t>
            </a:r>
            <a:endParaRPr lang="en-GB" sz="1400" kern="0" dirty="0">
              <a:solidFill>
                <a:prstClr val="white"/>
              </a:solidFill>
            </a:endParaRPr>
          </a:p>
        </p:txBody>
      </p:sp>
      <p:sp>
        <p:nvSpPr>
          <p:cNvPr id="98" name="TextBox 97"/>
          <p:cNvSpPr txBox="1"/>
          <p:nvPr/>
        </p:nvSpPr>
        <p:spPr>
          <a:xfrm>
            <a:off x="7477654" y="1643051"/>
            <a:ext cx="2339102" cy="307777"/>
          </a:xfrm>
          <a:prstGeom prst="rect">
            <a:avLst/>
          </a:prstGeom>
          <a:noFill/>
        </p:spPr>
        <p:txBody>
          <a:bodyPr wrap="none" rtlCol="0">
            <a:spAutoFit/>
          </a:bodyPr>
          <a:lstStyle/>
          <a:p>
            <a:pPr defTabSz="914378"/>
            <a:r>
              <a:rPr lang="en-US" sz="1400" kern="0" dirty="0">
                <a:solidFill>
                  <a:prstClr val="white"/>
                </a:solidFill>
              </a:rPr>
              <a:t>Instances of sampling spectra</a:t>
            </a:r>
            <a:endParaRPr lang="en-GB" sz="1400" kern="0" dirty="0">
              <a:solidFill>
                <a:prstClr val="white"/>
              </a:solidFill>
            </a:endParaRPr>
          </a:p>
        </p:txBody>
      </p:sp>
      <p:sp>
        <p:nvSpPr>
          <p:cNvPr id="100" name="TextBox 99"/>
          <p:cNvSpPr txBox="1"/>
          <p:nvPr/>
        </p:nvSpPr>
        <p:spPr>
          <a:xfrm>
            <a:off x="6881818" y="3000373"/>
            <a:ext cx="3323346" cy="369332"/>
          </a:xfrm>
          <a:prstGeom prst="rect">
            <a:avLst/>
          </a:prstGeom>
          <a:noFill/>
        </p:spPr>
        <p:txBody>
          <a:bodyPr wrap="none" rtlCol="0">
            <a:spAutoFit/>
          </a:bodyPr>
          <a:lstStyle/>
          <a:p>
            <a:pPr defTabSz="914378"/>
            <a:r>
              <a:rPr lang="en-US" kern="0" dirty="0">
                <a:solidFill>
                  <a:srgbClr val="FFFF00"/>
                </a:solidFill>
              </a:rPr>
              <a:t>Which strategy is better? Metric?</a:t>
            </a:r>
            <a:endParaRPr lang="en-GB" kern="0" dirty="0">
              <a:solidFill>
                <a:srgbClr val="FFFF00"/>
              </a:solidFill>
            </a:endParaRPr>
          </a:p>
        </p:txBody>
      </p:sp>
      <p:sp>
        <p:nvSpPr>
          <p:cNvPr id="21" name="Slide Number Placeholder 20"/>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39</a:t>
            </a:fld>
            <a:endParaRPr lang="en-US" sz="1800" kern="0">
              <a:solidFill>
                <a:prstClr val="white"/>
              </a:solidFill>
            </a:endParaRPr>
          </a:p>
        </p:txBody>
      </p:sp>
    </p:spTree>
    <p:extLst>
      <p:ext uri="{BB962C8B-B14F-4D97-AF65-F5344CB8AC3E}">
        <p14:creationId xmlns:p14="http://schemas.microsoft.com/office/powerpoint/2010/main" val="410477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Camera Obscura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2227" y="2854407"/>
            <a:ext cx="4404330" cy="26216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Rendering = geometry + radiometry</a:t>
            </a:r>
          </a:p>
        </p:txBody>
      </p:sp>
      <p:sp>
        <p:nvSpPr>
          <p:cNvPr id="6" name="TextBox 5"/>
          <p:cNvSpPr txBox="1"/>
          <p:nvPr/>
        </p:nvSpPr>
        <p:spPr>
          <a:xfrm>
            <a:off x="1028169" y="2152114"/>
            <a:ext cx="4196983" cy="707886"/>
          </a:xfrm>
          <a:prstGeom prst="rect">
            <a:avLst/>
          </a:prstGeom>
          <a:noFill/>
        </p:spPr>
        <p:txBody>
          <a:bodyPr wrap="none" rtlCol="0">
            <a:spAutoFit/>
          </a:bodyPr>
          <a:lstStyle/>
          <a:p>
            <a:pPr algn="just"/>
            <a:r>
              <a:rPr lang="en-GB" sz="2000" dirty="0">
                <a:solidFill>
                  <a:srgbClr val="FFFF00"/>
                </a:solidFill>
              </a:rPr>
              <a:t>geometry/projection</a:t>
            </a:r>
            <a:r>
              <a:rPr lang="en-GB" sz="2000" dirty="0"/>
              <a:t> </a:t>
            </a:r>
          </a:p>
          <a:p>
            <a:pPr algn="just"/>
            <a:r>
              <a:rPr lang="en-GB" sz="2000" dirty="0"/>
              <a:t>for pin-hole model known since 400BC</a:t>
            </a:r>
          </a:p>
        </p:txBody>
      </p:sp>
      <p:pic>
        <p:nvPicPr>
          <p:cNvPr id="2050" name="Picture 2" descr="https://static.videomaker.com/cdn/farfuture/56y0e4tP-8fkGCBfIOPw-HF8wmcSPe0j2hxiWm_PsPo/mtime:1466809038/sites/videomaker.com/files/styles/vm_image_token_lightbox/public/articles/17840/337-C13-Lighting-PRIMARY.png?itok=hXQ_W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282" y="2837315"/>
            <a:ext cx="4583523" cy="25797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178758" y="2128122"/>
            <a:ext cx="3981539" cy="707886"/>
          </a:xfrm>
          <a:prstGeom prst="rect">
            <a:avLst/>
          </a:prstGeom>
          <a:noFill/>
        </p:spPr>
        <p:txBody>
          <a:bodyPr wrap="none" rtlCol="0">
            <a:spAutoFit/>
          </a:bodyPr>
          <a:lstStyle/>
          <a:p>
            <a:pPr algn="just"/>
            <a:r>
              <a:rPr lang="en-GB" sz="2000" dirty="0" err="1">
                <a:solidFill>
                  <a:srgbClr val="FFFF00"/>
                </a:solidFill>
              </a:rPr>
              <a:t>radiometrically</a:t>
            </a:r>
            <a:r>
              <a:rPr lang="en-GB" sz="2000" dirty="0">
                <a:solidFill>
                  <a:srgbClr val="FFFF00"/>
                </a:solidFill>
              </a:rPr>
              <a:t> accurate simulation</a:t>
            </a:r>
            <a:endParaRPr lang="en-GB" sz="2000" dirty="0"/>
          </a:p>
          <a:p>
            <a:pPr algn="just"/>
            <a:r>
              <a:rPr lang="en-GB" sz="2000" dirty="0"/>
              <a:t>is important for photorealism</a:t>
            </a:r>
          </a:p>
        </p:txBody>
      </p:sp>
      <p:sp>
        <p:nvSpPr>
          <p:cNvPr id="12" name="TextBox 11"/>
          <p:cNvSpPr txBox="1"/>
          <p:nvPr/>
        </p:nvSpPr>
        <p:spPr>
          <a:xfrm>
            <a:off x="8035375" y="5133138"/>
            <a:ext cx="2823658" cy="276999"/>
          </a:xfrm>
          <a:prstGeom prst="rect">
            <a:avLst/>
          </a:prstGeom>
          <a:noFill/>
        </p:spPr>
        <p:txBody>
          <a:bodyPr wrap="none" rtlCol="0">
            <a:spAutoFit/>
          </a:bodyPr>
          <a:lstStyle/>
          <a:p>
            <a:r>
              <a:rPr lang="en-GB" sz="1200" dirty="0">
                <a:solidFill>
                  <a:schemeClr val="tx1">
                    <a:lumMod val="65000"/>
                  </a:schemeClr>
                </a:solidFill>
              </a:rPr>
              <a:t>[photo credit: videomaker.com June 2015]</a:t>
            </a:r>
          </a:p>
        </p:txBody>
      </p:sp>
      <p:grpSp>
        <p:nvGrpSpPr>
          <p:cNvPr id="28" name="Group 27"/>
          <p:cNvGrpSpPr/>
          <p:nvPr/>
        </p:nvGrpSpPr>
        <p:grpSpPr>
          <a:xfrm>
            <a:off x="1118993" y="2854407"/>
            <a:ext cx="4407564" cy="2623548"/>
            <a:chOff x="1123844" y="2836008"/>
            <a:chExt cx="4404330" cy="2621624"/>
          </a:xfrm>
        </p:grpSpPr>
        <p:sp>
          <p:nvSpPr>
            <p:cNvPr id="29" name="Rectangle 28"/>
            <p:cNvSpPr/>
            <p:nvPr/>
          </p:nvSpPr>
          <p:spPr>
            <a:xfrm flipH="1" flipV="1">
              <a:off x="1123844" y="2836008"/>
              <a:ext cx="4404330" cy="2621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 descr="https://www.dsiac.org/sites/www.dsiac.org/files/uploads/refraction_5x.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244" y="3344532"/>
              <a:ext cx="1664879" cy="141313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3750" y="3174261"/>
              <a:ext cx="2533446" cy="1583404"/>
            </a:xfrm>
            <a:prstGeom prst="rect">
              <a:avLst/>
            </a:prstGeom>
          </p:spPr>
        </p:pic>
        <p:sp>
          <p:nvSpPr>
            <p:cNvPr id="32" name="TextBox 31"/>
            <p:cNvSpPr txBox="1"/>
            <p:nvPr/>
          </p:nvSpPr>
          <p:spPr>
            <a:xfrm>
              <a:off x="1125461" y="2836987"/>
              <a:ext cx="1021433" cy="400110"/>
            </a:xfrm>
            <a:prstGeom prst="rect">
              <a:avLst/>
            </a:prstGeom>
            <a:noFill/>
          </p:spPr>
          <p:txBody>
            <a:bodyPr wrap="none" rtlCol="0">
              <a:spAutoFit/>
            </a:bodyPr>
            <a:lstStyle/>
            <a:p>
              <a:pPr algn="just"/>
              <a:r>
                <a:rPr lang="en-GB" sz="2000" dirty="0">
                  <a:solidFill>
                    <a:srgbClr val="FFFF00"/>
                  </a:solidFill>
                </a:rPr>
                <a:t>OpenGL</a:t>
              </a:r>
              <a:endParaRPr lang="en-GB" sz="2000" dirty="0"/>
            </a:p>
          </p:txBody>
        </p:sp>
        <p:sp>
          <p:nvSpPr>
            <p:cNvPr id="33" name="Rectangle 32"/>
            <p:cNvSpPr/>
            <p:nvPr/>
          </p:nvSpPr>
          <p:spPr>
            <a:xfrm>
              <a:off x="1163174" y="3136760"/>
              <a:ext cx="1963486" cy="369332"/>
            </a:xfrm>
            <a:prstGeom prst="rect">
              <a:avLst/>
            </a:prstGeom>
          </p:spPr>
          <p:txBody>
            <a:bodyPr wrap="none">
              <a:spAutoFit/>
            </a:bodyPr>
            <a:lstStyle/>
            <a:p>
              <a:r>
                <a:rPr lang="en-GB" dirty="0"/>
                <a:t>[</a:t>
              </a:r>
              <a:r>
                <a:rPr lang="en-GB" dirty="0" err="1"/>
                <a:t>Stachowiak</a:t>
              </a:r>
              <a:r>
                <a:rPr lang="en-GB" dirty="0"/>
                <a:t> 2010] </a:t>
              </a:r>
            </a:p>
          </p:txBody>
        </p:sp>
        <p:sp>
          <p:nvSpPr>
            <p:cNvPr id="34" name="TextBox 33"/>
            <p:cNvSpPr txBox="1"/>
            <p:nvPr/>
          </p:nvSpPr>
          <p:spPr>
            <a:xfrm>
              <a:off x="3855123" y="2860000"/>
              <a:ext cx="1277209" cy="400110"/>
            </a:xfrm>
            <a:prstGeom prst="rect">
              <a:avLst/>
            </a:prstGeom>
            <a:noFill/>
          </p:spPr>
          <p:txBody>
            <a:bodyPr wrap="none" rtlCol="0">
              <a:spAutoFit/>
            </a:bodyPr>
            <a:lstStyle/>
            <a:p>
              <a:pPr algn="just"/>
              <a:r>
                <a:rPr lang="en-GB" sz="2000" dirty="0">
                  <a:solidFill>
                    <a:srgbClr val="FFFF00"/>
                  </a:solidFill>
                </a:rPr>
                <a:t>Raytracing</a:t>
              </a:r>
              <a:endParaRPr lang="en-GB" sz="2000" dirty="0"/>
            </a:p>
          </p:txBody>
        </p:sp>
        <p:sp>
          <p:nvSpPr>
            <p:cNvPr id="35" name="Rectangle 34"/>
            <p:cNvSpPr/>
            <p:nvPr/>
          </p:nvSpPr>
          <p:spPr>
            <a:xfrm>
              <a:off x="3795243" y="3183858"/>
              <a:ext cx="1664879" cy="369332"/>
            </a:xfrm>
            <a:prstGeom prst="rect">
              <a:avLst/>
            </a:prstGeom>
          </p:spPr>
          <p:txBody>
            <a:bodyPr wrap="none">
              <a:spAutoFit/>
            </a:bodyPr>
            <a:lstStyle/>
            <a:p>
              <a:r>
                <a:rPr lang="en-GB" dirty="0"/>
                <a:t>[</a:t>
              </a:r>
              <a:r>
                <a:rPr lang="en-GB" dirty="0" err="1"/>
                <a:t>Whitted</a:t>
              </a:r>
              <a:r>
                <a:rPr lang="en-GB" dirty="0"/>
                <a:t> 1980] </a:t>
              </a:r>
            </a:p>
          </p:txBody>
        </p:sp>
      </p:grpSp>
    </p:spTree>
    <p:extLst>
      <p:ext uri="{BB962C8B-B14F-4D97-AF65-F5344CB8AC3E}">
        <p14:creationId xmlns:p14="http://schemas.microsoft.com/office/powerpoint/2010/main" val="2304725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 name="Rectangle 111"/>
          <p:cNvSpPr/>
          <p:nvPr/>
        </p:nvSpPr>
        <p:spPr>
          <a:xfrm flipH="1">
            <a:off x="15379504" y="4071943"/>
            <a:ext cx="231212" cy="7143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6" name="Rectangle 5"/>
          <p:cNvSpPr/>
          <p:nvPr/>
        </p:nvSpPr>
        <p:spPr>
          <a:xfrm>
            <a:off x="1881158" y="1571613"/>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2239922" y="896291"/>
            <a:ext cx="7705780" cy="619125"/>
          </a:xfrm>
        </p:spPr>
        <p:txBody>
          <a:bodyPr>
            <a:normAutofit/>
          </a:bodyPr>
          <a:lstStyle/>
          <a:p>
            <a:pPr algn="ctr"/>
            <a:r>
              <a:rPr lang="en-US" dirty="0"/>
              <a:t>accuracy (bias) and precision (variance)</a:t>
            </a:r>
          </a:p>
        </p:txBody>
      </p:sp>
      <p:cxnSp>
        <p:nvCxnSpPr>
          <p:cNvPr id="32" name="Straight Arrow Connector 31"/>
          <p:cNvCxnSpPr/>
          <p:nvPr/>
        </p:nvCxnSpPr>
        <p:spPr>
          <a:xfrm rot="5400000" flipH="1" flipV="1">
            <a:off x="1237942" y="3214170"/>
            <a:ext cx="2858316" cy="1830"/>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666976" y="4643448"/>
            <a:ext cx="6858048" cy="1700"/>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2" name="Group 43"/>
          <p:cNvGrpSpPr/>
          <p:nvPr/>
        </p:nvGrpSpPr>
        <p:grpSpPr>
          <a:xfrm>
            <a:off x="5524496" y="2714620"/>
            <a:ext cx="2357454" cy="1928826"/>
            <a:chOff x="3676390" y="1902166"/>
            <a:chExt cx="1119449" cy="1001055"/>
          </a:xfrm>
        </p:grpSpPr>
        <p:sp>
          <p:nvSpPr>
            <p:cNvPr id="45" name="Rectangle 44"/>
            <p:cNvSpPr/>
            <p:nvPr/>
          </p:nvSpPr>
          <p:spPr>
            <a:xfrm flipH="1">
              <a:off x="3786182" y="2763928"/>
              <a:ext cx="109792" cy="1378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6" name="Rectangle 45"/>
            <p:cNvSpPr/>
            <p:nvPr/>
          </p:nvSpPr>
          <p:spPr>
            <a:xfrm flipH="1">
              <a:off x="3901085" y="2476674"/>
              <a:ext cx="109792" cy="4251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7" name="Rectangle 46"/>
            <p:cNvSpPr/>
            <p:nvPr/>
          </p:nvSpPr>
          <p:spPr>
            <a:xfrm flipH="1">
              <a:off x="4005768" y="2131969"/>
              <a:ext cx="109792" cy="7698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8" name="Rectangle 47"/>
            <p:cNvSpPr/>
            <p:nvPr/>
          </p:nvSpPr>
          <p:spPr>
            <a:xfrm flipH="1">
              <a:off x="4120670" y="1902166"/>
              <a:ext cx="109792" cy="9996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9" name="Rectangle 48"/>
            <p:cNvSpPr/>
            <p:nvPr/>
          </p:nvSpPr>
          <p:spPr>
            <a:xfrm flipH="1">
              <a:off x="4235571" y="2074519"/>
              <a:ext cx="109792" cy="8273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0" name="Rectangle 49"/>
            <p:cNvSpPr/>
            <p:nvPr/>
          </p:nvSpPr>
          <p:spPr>
            <a:xfrm flipH="1">
              <a:off x="4350473" y="2361773"/>
              <a:ext cx="109792" cy="5400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1" name="Rectangle 50"/>
            <p:cNvSpPr/>
            <p:nvPr/>
          </p:nvSpPr>
          <p:spPr>
            <a:xfrm flipH="1">
              <a:off x="4465375" y="2706477"/>
              <a:ext cx="109792" cy="19534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2" name="Rectangle 51"/>
            <p:cNvSpPr/>
            <p:nvPr/>
          </p:nvSpPr>
          <p:spPr>
            <a:xfrm flipH="1">
              <a:off x="4580276" y="2786064"/>
              <a:ext cx="109792" cy="1157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3" name="Rectangle 52"/>
            <p:cNvSpPr/>
            <p:nvPr/>
          </p:nvSpPr>
          <p:spPr>
            <a:xfrm flipH="1">
              <a:off x="4686047" y="2856100"/>
              <a:ext cx="109792"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4" name="Rectangle 53"/>
            <p:cNvSpPr/>
            <p:nvPr/>
          </p:nvSpPr>
          <p:spPr>
            <a:xfrm flipH="1">
              <a:off x="3676390" y="2857502"/>
              <a:ext cx="109792"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grpSp>
      <p:sp>
        <p:nvSpPr>
          <p:cNvPr id="55" name="TextBox 54"/>
          <p:cNvSpPr txBox="1"/>
          <p:nvPr/>
        </p:nvSpPr>
        <p:spPr>
          <a:xfrm>
            <a:off x="7024695" y="4643446"/>
            <a:ext cx="2501006" cy="400110"/>
          </a:xfrm>
          <a:prstGeom prst="rect">
            <a:avLst/>
          </a:prstGeom>
          <a:noFill/>
        </p:spPr>
        <p:txBody>
          <a:bodyPr wrap="none" rtlCol="0">
            <a:spAutoFit/>
          </a:bodyPr>
          <a:lstStyle/>
          <a:p>
            <a:pPr defTabSz="914378"/>
            <a:r>
              <a:rPr lang="en-US" sz="2000" kern="0" dirty="0">
                <a:solidFill>
                  <a:prstClr val="white"/>
                </a:solidFill>
              </a:rPr>
              <a:t>estimated value (bins)</a:t>
            </a:r>
            <a:endParaRPr lang="en-GB" sz="2000" kern="0" dirty="0">
              <a:solidFill>
                <a:prstClr val="white"/>
              </a:solidFill>
            </a:endParaRPr>
          </a:p>
        </p:txBody>
      </p:sp>
      <p:sp>
        <p:nvSpPr>
          <p:cNvPr id="56" name="TextBox 55"/>
          <p:cNvSpPr txBox="1"/>
          <p:nvPr/>
        </p:nvSpPr>
        <p:spPr>
          <a:xfrm rot="16200000">
            <a:off x="1819485" y="2203091"/>
            <a:ext cx="1237839" cy="400110"/>
          </a:xfrm>
          <a:prstGeom prst="rect">
            <a:avLst/>
          </a:prstGeom>
          <a:noFill/>
        </p:spPr>
        <p:txBody>
          <a:bodyPr wrap="none" rtlCol="0">
            <a:spAutoFit/>
          </a:bodyPr>
          <a:lstStyle/>
          <a:p>
            <a:pPr defTabSz="914378"/>
            <a:r>
              <a:rPr lang="en-US" sz="2000" kern="0" dirty="0">
                <a:solidFill>
                  <a:prstClr val="white"/>
                </a:solidFill>
              </a:rPr>
              <a:t>frequency</a:t>
            </a:r>
            <a:endParaRPr lang="en-GB" sz="2000" kern="0" dirty="0">
              <a:solidFill>
                <a:prstClr val="white"/>
              </a:solidFill>
            </a:endParaRPr>
          </a:p>
        </p:txBody>
      </p:sp>
      <p:cxnSp>
        <p:nvCxnSpPr>
          <p:cNvPr id="59" name="Straight Connector 58"/>
          <p:cNvCxnSpPr/>
          <p:nvPr/>
        </p:nvCxnSpPr>
        <p:spPr>
          <a:xfrm rot="5400000">
            <a:off x="3024168" y="3571879"/>
            <a:ext cx="2428893" cy="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440768" y="3498965"/>
            <a:ext cx="2283860" cy="79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 name="Group 114"/>
          <p:cNvGrpSpPr/>
          <p:nvPr/>
        </p:nvGrpSpPr>
        <p:grpSpPr>
          <a:xfrm>
            <a:off x="3452795" y="3214686"/>
            <a:ext cx="3517360" cy="1428762"/>
            <a:chOff x="8786842" y="1857370"/>
            <a:chExt cx="3517360" cy="1428762"/>
          </a:xfrm>
        </p:grpSpPr>
        <p:sp>
          <p:nvSpPr>
            <p:cNvPr id="100" name="Rectangle 99"/>
            <p:cNvSpPr/>
            <p:nvPr/>
          </p:nvSpPr>
          <p:spPr>
            <a:xfrm flipH="1">
              <a:off x="9286908" y="2857502"/>
              <a:ext cx="231212" cy="42862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0" name="Rectangle 109"/>
            <p:cNvSpPr/>
            <p:nvPr/>
          </p:nvSpPr>
          <p:spPr>
            <a:xfrm flipH="1">
              <a:off x="9028394" y="3071816"/>
              <a:ext cx="231212" cy="21431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1" name="Rectangle 110"/>
            <p:cNvSpPr/>
            <p:nvPr/>
          </p:nvSpPr>
          <p:spPr>
            <a:xfrm flipH="1">
              <a:off x="8786842" y="3214692"/>
              <a:ext cx="231212" cy="7143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3" name="Rectangle 112"/>
            <p:cNvSpPr/>
            <p:nvPr/>
          </p:nvSpPr>
          <p:spPr>
            <a:xfrm flipH="1">
              <a:off x="12072990" y="3214692"/>
              <a:ext cx="231212" cy="7143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4" name="Rectangle 113"/>
            <p:cNvSpPr/>
            <p:nvPr/>
          </p:nvSpPr>
          <p:spPr>
            <a:xfrm flipH="1">
              <a:off x="11831438" y="3143254"/>
              <a:ext cx="231212" cy="14287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grpSp>
          <p:nvGrpSpPr>
            <p:cNvPr id="4" name="Group 87"/>
            <p:cNvGrpSpPr/>
            <p:nvPr/>
          </p:nvGrpSpPr>
          <p:grpSpPr>
            <a:xfrm>
              <a:off x="9501222" y="1857370"/>
              <a:ext cx="2357454" cy="1428762"/>
              <a:chOff x="3676390" y="2161699"/>
              <a:chExt cx="1119449" cy="741523"/>
            </a:xfrm>
          </p:grpSpPr>
          <p:sp>
            <p:nvSpPr>
              <p:cNvPr id="89" name="Rectangle 88"/>
              <p:cNvSpPr/>
              <p:nvPr/>
            </p:nvSpPr>
            <p:spPr>
              <a:xfrm flipH="1">
                <a:off x="3676390" y="2569537"/>
                <a:ext cx="109792" cy="33368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0" name="Rectangle 89"/>
              <p:cNvSpPr/>
              <p:nvPr/>
            </p:nvSpPr>
            <p:spPr>
              <a:xfrm flipH="1">
                <a:off x="3786182" y="2458308"/>
                <a:ext cx="109792" cy="44351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1" name="Rectangle 90"/>
              <p:cNvSpPr/>
              <p:nvPr/>
            </p:nvSpPr>
            <p:spPr>
              <a:xfrm flipH="1">
                <a:off x="3901085" y="2310003"/>
                <a:ext cx="109792" cy="59181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2" name="Rectangle 91"/>
              <p:cNvSpPr/>
              <p:nvPr/>
            </p:nvSpPr>
            <p:spPr>
              <a:xfrm flipH="1">
                <a:off x="4005768" y="2198774"/>
                <a:ext cx="109792" cy="70304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3" name="Rectangle 92"/>
              <p:cNvSpPr/>
              <p:nvPr/>
            </p:nvSpPr>
            <p:spPr>
              <a:xfrm flipH="1">
                <a:off x="4120670" y="2161699"/>
                <a:ext cx="109792" cy="7401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4" name="Rectangle 93"/>
              <p:cNvSpPr/>
              <p:nvPr/>
            </p:nvSpPr>
            <p:spPr>
              <a:xfrm flipH="1">
                <a:off x="4235571" y="2198774"/>
                <a:ext cx="109792" cy="70304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5" name="Rectangle 94"/>
              <p:cNvSpPr/>
              <p:nvPr/>
            </p:nvSpPr>
            <p:spPr>
              <a:xfrm flipH="1">
                <a:off x="4350473" y="2361773"/>
                <a:ext cx="109792" cy="54004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6" name="Rectangle 95"/>
              <p:cNvSpPr/>
              <p:nvPr/>
            </p:nvSpPr>
            <p:spPr>
              <a:xfrm flipH="1">
                <a:off x="4465375" y="2495384"/>
                <a:ext cx="109792" cy="40643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7" name="Rectangle 96"/>
              <p:cNvSpPr/>
              <p:nvPr/>
            </p:nvSpPr>
            <p:spPr>
              <a:xfrm flipH="1">
                <a:off x="4686047" y="2754917"/>
                <a:ext cx="109792" cy="1469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8" name="Rectangle 97"/>
              <p:cNvSpPr/>
              <p:nvPr/>
            </p:nvSpPr>
            <p:spPr>
              <a:xfrm flipH="1">
                <a:off x="4580276" y="2643688"/>
                <a:ext cx="109792" cy="25813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grpSp>
      </p:grpSp>
      <p:cxnSp>
        <p:nvCxnSpPr>
          <p:cNvPr id="58" name="Straight Connector 57"/>
          <p:cNvCxnSpPr/>
          <p:nvPr/>
        </p:nvCxnSpPr>
        <p:spPr>
          <a:xfrm rot="5400000">
            <a:off x="4077367" y="3498965"/>
            <a:ext cx="2283860" cy="795"/>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626204" y="1928802"/>
            <a:ext cx="1199367" cy="400110"/>
          </a:xfrm>
          <a:prstGeom prst="rect">
            <a:avLst/>
          </a:prstGeom>
          <a:noFill/>
        </p:spPr>
        <p:txBody>
          <a:bodyPr wrap="none" rtlCol="0">
            <a:spAutoFit/>
          </a:bodyPr>
          <a:lstStyle/>
          <a:p>
            <a:pPr defTabSz="914378"/>
            <a:r>
              <a:rPr lang="en-US" sz="2000" kern="0" dirty="0">
                <a:solidFill>
                  <a:prstClr val="white"/>
                </a:solidFill>
              </a:rPr>
              <a:t>reference</a:t>
            </a:r>
            <a:endParaRPr lang="en-GB" sz="2000" kern="0" dirty="0">
              <a:solidFill>
                <a:prstClr val="white"/>
              </a:solidFill>
            </a:endParaRPr>
          </a:p>
        </p:txBody>
      </p:sp>
      <p:sp>
        <p:nvSpPr>
          <p:cNvPr id="61" name="TextBox 60"/>
          <p:cNvSpPr txBox="1"/>
          <p:nvPr/>
        </p:nvSpPr>
        <p:spPr>
          <a:xfrm>
            <a:off x="4509845" y="2814576"/>
            <a:ext cx="1441420" cy="400110"/>
          </a:xfrm>
          <a:prstGeom prst="rect">
            <a:avLst/>
          </a:prstGeom>
          <a:noFill/>
        </p:spPr>
        <p:txBody>
          <a:bodyPr wrap="none" rtlCol="0">
            <a:spAutoFit/>
          </a:bodyPr>
          <a:lstStyle/>
          <a:p>
            <a:pPr defTabSz="914378"/>
            <a:r>
              <a:rPr lang="en-US" sz="2000" kern="0" dirty="0">
                <a:solidFill>
                  <a:prstClr val="white"/>
                </a:solidFill>
              </a:rPr>
              <a:t>Estimator  2</a:t>
            </a:r>
            <a:endParaRPr lang="en-GB" sz="2000" kern="0" dirty="0">
              <a:solidFill>
                <a:prstClr val="white"/>
              </a:solidFill>
            </a:endParaRPr>
          </a:p>
        </p:txBody>
      </p:sp>
      <p:sp>
        <p:nvSpPr>
          <p:cNvPr id="62" name="TextBox 61"/>
          <p:cNvSpPr txBox="1"/>
          <p:nvPr/>
        </p:nvSpPr>
        <p:spPr>
          <a:xfrm>
            <a:off x="5938604" y="2357430"/>
            <a:ext cx="1441420" cy="400110"/>
          </a:xfrm>
          <a:prstGeom prst="rect">
            <a:avLst/>
          </a:prstGeom>
          <a:noFill/>
        </p:spPr>
        <p:txBody>
          <a:bodyPr wrap="none" rtlCol="0">
            <a:spAutoFit/>
          </a:bodyPr>
          <a:lstStyle/>
          <a:p>
            <a:pPr defTabSz="914378"/>
            <a:r>
              <a:rPr lang="en-US" sz="2000" kern="0" dirty="0">
                <a:solidFill>
                  <a:prstClr val="white"/>
                </a:solidFill>
              </a:rPr>
              <a:t>Estimator  1</a:t>
            </a:r>
            <a:endParaRPr lang="en-GB" sz="2000" kern="0" dirty="0">
              <a:solidFill>
                <a:prstClr val="white"/>
              </a:solidFill>
            </a:endParaRPr>
          </a:p>
        </p:txBody>
      </p:sp>
      <p:sp>
        <p:nvSpPr>
          <p:cNvPr id="43" name="Rectangle 42"/>
          <p:cNvSpPr/>
          <p:nvPr/>
        </p:nvSpPr>
        <p:spPr>
          <a:xfrm>
            <a:off x="5524496" y="1643051"/>
            <a:ext cx="4525598" cy="369332"/>
          </a:xfrm>
          <a:prstGeom prst="rect">
            <a:avLst/>
          </a:prstGeom>
        </p:spPr>
        <p:txBody>
          <a:bodyPr wrap="none">
            <a:spAutoFit/>
          </a:bodyPr>
          <a:lstStyle/>
          <a:p>
            <a:pPr defTabSz="914378"/>
            <a:r>
              <a:rPr lang="en-US" kern="0" dirty="0">
                <a:solidFill>
                  <a:prstClr val="white">
                    <a:lumMod val="95000"/>
                  </a:prstClr>
                </a:solidFill>
              </a:rPr>
              <a:t>Estimator 2 has lower bias but higher variance</a:t>
            </a:r>
            <a:endParaRPr lang="en-GB" kern="0" dirty="0">
              <a:solidFill>
                <a:prstClr val="white">
                  <a:lumMod val="95000"/>
                </a:prstClr>
              </a:solidFill>
            </a:endParaRPr>
          </a:p>
        </p:txBody>
      </p:sp>
      <p:sp>
        <p:nvSpPr>
          <p:cNvPr id="5" name="Slide Number Placeholder 4"/>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40</a:t>
            </a:fld>
            <a:endParaRPr lang="en-US" sz="1800" kern="0">
              <a:solidFill>
                <a:prstClr val="white"/>
              </a:solidFill>
            </a:endParaRPr>
          </a:p>
        </p:txBody>
      </p:sp>
    </p:spTree>
    <p:extLst>
      <p:ext uri="{BB962C8B-B14F-4D97-AF65-F5344CB8AC3E}">
        <p14:creationId xmlns:p14="http://schemas.microsoft.com/office/powerpoint/2010/main" val="3393609032"/>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247873" y="896291"/>
            <a:ext cx="7705780" cy="619125"/>
          </a:xfrm>
        </p:spPr>
        <p:txBody>
          <a:bodyPr>
            <a:normAutofit/>
          </a:bodyPr>
          <a:lstStyle/>
          <a:p>
            <a:pPr algn="ctr"/>
            <a:r>
              <a:rPr lang="en-US" sz="3300" dirty="0"/>
              <a:t>Variance and bias</a:t>
            </a:r>
          </a:p>
        </p:txBody>
      </p:sp>
      <p:pic>
        <p:nvPicPr>
          <p:cNvPr id="2050" name="Picture 2"/>
          <p:cNvPicPr>
            <a:picLocks noChangeAspect="1" noChangeArrowheads="1"/>
          </p:cNvPicPr>
          <p:nvPr/>
        </p:nvPicPr>
        <p:blipFill>
          <a:blip r:embed="rId3"/>
          <a:srcRect/>
          <a:stretch>
            <a:fillRect/>
          </a:stretch>
        </p:blipFill>
        <p:spPr bwMode="auto">
          <a:xfrm>
            <a:off x="2381224" y="2195504"/>
            <a:ext cx="2438400" cy="24384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7372376" y="2185996"/>
            <a:ext cx="2438400" cy="2438400"/>
          </a:xfrm>
          <a:prstGeom prst="rect">
            <a:avLst/>
          </a:prstGeom>
          <a:noFill/>
          <a:ln w="9525">
            <a:noFill/>
            <a:miter lim="800000"/>
            <a:headEnd/>
            <a:tailEnd/>
          </a:ln>
          <a:effectLst/>
        </p:spPr>
      </p:pic>
      <p:sp>
        <p:nvSpPr>
          <p:cNvPr id="15" name="TextBox 14"/>
          <p:cNvSpPr txBox="1"/>
          <p:nvPr/>
        </p:nvSpPr>
        <p:spPr>
          <a:xfrm>
            <a:off x="2738414" y="4695834"/>
            <a:ext cx="1600118" cy="400110"/>
          </a:xfrm>
          <a:prstGeom prst="rect">
            <a:avLst/>
          </a:prstGeom>
          <a:noFill/>
        </p:spPr>
        <p:txBody>
          <a:bodyPr wrap="none" rtlCol="0">
            <a:spAutoFit/>
          </a:bodyPr>
          <a:lstStyle/>
          <a:p>
            <a:pPr defTabSz="914378"/>
            <a:r>
              <a:rPr lang="en-US" sz="2000" kern="0" dirty="0">
                <a:solidFill>
                  <a:srgbClr val="FFFF00"/>
                </a:solidFill>
              </a:rPr>
              <a:t>High variance</a:t>
            </a:r>
            <a:endParaRPr lang="en-GB" sz="2000" kern="0" dirty="0">
              <a:solidFill>
                <a:srgbClr val="FFFF00"/>
              </a:solidFill>
            </a:endParaRPr>
          </a:p>
        </p:txBody>
      </p:sp>
      <p:sp>
        <p:nvSpPr>
          <p:cNvPr id="19" name="TextBox 18"/>
          <p:cNvSpPr txBox="1"/>
          <p:nvPr/>
        </p:nvSpPr>
        <p:spPr>
          <a:xfrm>
            <a:off x="8104027" y="4695834"/>
            <a:ext cx="1135247" cy="400110"/>
          </a:xfrm>
          <a:prstGeom prst="rect">
            <a:avLst/>
          </a:prstGeom>
          <a:noFill/>
        </p:spPr>
        <p:txBody>
          <a:bodyPr wrap="none" rtlCol="0">
            <a:spAutoFit/>
          </a:bodyPr>
          <a:lstStyle/>
          <a:p>
            <a:pPr defTabSz="914378"/>
            <a:r>
              <a:rPr lang="en-US" sz="2000" kern="0" dirty="0">
                <a:solidFill>
                  <a:srgbClr val="FFFF00"/>
                </a:solidFill>
              </a:rPr>
              <a:t>High bias</a:t>
            </a:r>
            <a:endParaRPr lang="en-GB" sz="2000" kern="0" dirty="0">
              <a:solidFill>
                <a:srgbClr val="FFFF00"/>
              </a:solidFill>
            </a:endParaRPr>
          </a:p>
        </p:txBody>
      </p:sp>
      <p:sp>
        <p:nvSpPr>
          <p:cNvPr id="11" name="Rectangle 10"/>
          <p:cNvSpPr/>
          <p:nvPr/>
        </p:nvSpPr>
        <p:spPr>
          <a:xfrm>
            <a:off x="4692955" y="2246363"/>
            <a:ext cx="2815614" cy="2336682"/>
          </a:xfrm>
          <a:prstGeom prst="rect">
            <a:avLst/>
          </a:prstGeom>
          <a:solidFill>
            <a:srgbClr val="000000">
              <a:alpha val="72157"/>
            </a:srgbClr>
          </a:solidFill>
          <a:ln>
            <a:noFill/>
          </a:ln>
          <a:effectLst>
            <a:softEdge rad="317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r>
              <a:rPr lang="en-US" kern="0" dirty="0">
                <a:solidFill>
                  <a:prstClr val="white"/>
                </a:solidFill>
              </a:rPr>
              <a:t>predict as a function of sampling strategy and integrand</a:t>
            </a:r>
            <a:endParaRPr lang="en-GB" kern="0" dirty="0">
              <a:solidFill>
                <a:prstClr val="white"/>
              </a:solidFill>
            </a:endParaRPr>
          </a:p>
        </p:txBody>
      </p:sp>
      <p:sp>
        <p:nvSpPr>
          <p:cNvPr id="2" name="Slide Number Placeholder 1"/>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41</a:t>
            </a:fld>
            <a:endParaRPr lang="en-US" sz="1800" kern="0">
              <a:solidFill>
                <a:prstClr val="white"/>
              </a:solidFill>
            </a:endParaRPr>
          </a:p>
        </p:txBody>
      </p:sp>
    </p:spTree>
    <p:extLst>
      <p:ext uri="{BB962C8B-B14F-4D97-AF65-F5344CB8AC3E}">
        <p14:creationId xmlns:p14="http://schemas.microsoft.com/office/powerpoint/2010/main" val="353550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Monte Carlo integration</a:t>
            </a:r>
          </a:p>
        </p:txBody>
      </p:sp>
      <p:sp>
        <p:nvSpPr>
          <p:cNvPr id="3" name="Content Placeholder 2"/>
          <p:cNvSpPr>
            <a:spLocks noGrp="1"/>
          </p:cNvSpPr>
          <p:nvPr>
            <p:ph idx="1"/>
          </p:nvPr>
        </p:nvSpPr>
        <p:spPr/>
        <p:txBody>
          <a:bodyPr/>
          <a:lstStyle/>
          <a:p>
            <a:r>
              <a:rPr lang="en-GB" dirty="0"/>
              <a:t>Error</a:t>
            </a:r>
          </a:p>
          <a:p>
            <a:r>
              <a:rPr lang="en-GB" dirty="0"/>
              <a:t>Bias</a:t>
            </a:r>
          </a:p>
          <a:p>
            <a:r>
              <a:rPr lang="en-GB" dirty="0"/>
              <a:t>Variance</a:t>
            </a:r>
          </a:p>
          <a:p>
            <a:r>
              <a:rPr lang="en-GB" dirty="0"/>
              <a:t>Convergence</a:t>
            </a:r>
          </a:p>
        </p:txBody>
      </p:sp>
    </p:spTree>
    <p:extLst>
      <p:ext uri="{BB962C8B-B14F-4D97-AF65-F5344CB8AC3E}">
        <p14:creationId xmlns:p14="http://schemas.microsoft.com/office/powerpoint/2010/main" val="777739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Stochastic sampling function</a:t>
            </a:r>
          </a:p>
        </p:txBody>
      </p:sp>
      <p:sp>
        <p:nvSpPr>
          <p:cNvPr id="3" name="Content Placeholder 2"/>
          <p:cNvSpPr>
            <a:spLocks noGrp="1"/>
          </p:cNvSpPr>
          <p:nvPr>
            <p:ph idx="1"/>
          </p:nvPr>
        </p:nvSpPr>
        <p:spPr/>
        <p:txBody>
          <a:bodyPr/>
          <a:lstStyle/>
          <a:p>
            <a:r>
              <a:rPr lang="en-GB" dirty="0"/>
              <a:t>Spectral profile</a:t>
            </a:r>
          </a:p>
          <a:p>
            <a:endParaRPr lang="en-GB" dirty="0"/>
          </a:p>
          <a:p>
            <a:r>
              <a:rPr lang="en-GB" dirty="0" err="1"/>
              <a:t>Periodogram</a:t>
            </a:r>
            <a:r>
              <a:rPr lang="en-GB" dirty="0"/>
              <a:t> as an estimate of the power spectral density</a:t>
            </a:r>
          </a:p>
          <a:p>
            <a:endParaRPr lang="en-GB" dirty="0"/>
          </a:p>
          <a:p>
            <a:r>
              <a:rPr lang="en-GB" dirty="0"/>
              <a:t>Expected sampling spectrum and variance of the sampling spectrum</a:t>
            </a:r>
          </a:p>
        </p:txBody>
      </p:sp>
    </p:spTree>
    <p:extLst>
      <p:ext uri="{BB962C8B-B14F-4D97-AF65-F5344CB8AC3E}">
        <p14:creationId xmlns:p14="http://schemas.microsoft.com/office/powerpoint/2010/main" val="352289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could FT be useful in rendering</a:t>
            </a:r>
          </a:p>
        </p:txBody>
      </p:sp>
      <p:sp>
        <p:nvSpPr>
          <p:cNvPr id="3" name="Content Placeholder 2"/>
          <p:cNvSpPr>
            <a:spLocks noGrp="1"/>
          </p:cNvSpPr>
          <p:nvPr>
            <p:ph idx="1"/>
          </p:nvPr>
        </p:nvSpPr>
        <p:spPr/>
        <p:txBody>
          <a:bodyPr/>
          <a:lstStyle/>
          <a:p>
            <a:r>
              <a:rPr lang="en-GB" dirty="0"/>
              <a:t>return to the function space view</a:t>
            </a:r>
          </a:p>
          <a:p>
            <a:endParaRPr lang="en-GB" dirty="0"/>
          </a:p>
          <a:p>
            <a:r>
              <a:rPr lang="en-GB" dirty="0"/>
              <a:t>Show local variation. Motivate adaptive sampling using local variation</a:t>
            </a:r>
          </a:p>
          <a:p>
            <a:endParaRPr lang="en-GB" dirty="0"/>
          </a:p>
          <a:p>
            <a:r>
              <a:rPr lang="en-GB" dirty="0"/>
              <a:t>Cite papers</a:t>
            </a:r>
          </a:p>
          <a:p>
            <a:pPr lvl="1"/>
            <a:r>
              <a:rPr lang="en-GB" dirty="0"/>
              <a:t>Ravi’s old SH stuff</a:t>
            </a:r>
          </a:p>
          <a:p>
            <a:pPr lvl="1"/>
            <a:r>
              <a:rPr lang="en-GB" dirty="0" err="1"/>
              <a:t>Freq</a:t>
            </a:r>
            <a:r>
              <a:rPr lang="en-GB" dirty="0"/>
              <a:t> analysis of light transport, FDOF, </a:t>
            </a:r>
            <a:r>
              <a:rPr lang="en-GB" dirty="0" err="1"/>
              <a:t>Cov</a:t>
            </a:r>
            <a:r>
              <a:rPr lang="en-GB" dirty="0"/>
              <a:t>, Egan, Ravi’s visibility stuff…</a:t>
            </a:r>
          </a:p>
          <a:p>
            <a:endParaRPr lang="en-GB" dirty="0"/>
          </a:p>
          <a:p>
            <a:endParaRPr lang="en-GB" dirty="0"/>
          </a:p>
        </p:txBody>
      </p:sp>
    </p:spTree>
    <p:extLst>
      <p:ext uri="{BB962C8B-B14F-4D97-AF65-F5344CB8AC3E}">
        <p14:creationId xmlns:p14="http://schemas.microsoft.com/office/powerpoint/2010/main" val="742391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Fourier analysis of MC: Intuition and summary</a:t>
            </a:r>
          </a:p>
        </p:txBody>
      </p:sp>
      <p:sp>
        <p:nvSpPr>
          <p:cNvPr id="3" name="Content Placeholder 2"/>
          <p:cNvSpPr>
            <a:spLocks noGrp="1"/>
          </p:cNvSpPr>
          <p:nvPr>
            <p:ph idx="1"/>
          </p:nvPr>
        </p:nvSpPr>
        <p:spPr/>
        <p:txBody>
          <a:bodyPr/>
          <a:lstStyle/>
          <a:p>
            <a:r>
              <a:rPr lang="en-GB" dirty="0"/>
              <a:t>Show high level equation</a:t>
            </a:r>
          </a:p>
          <a:p>
            <a:endParaRPr lang="en-GB" dirty="0"/>
          </a:p>
          <a:p>
            <a:r>
              <a:rPr lang="en-GB" dirty="0"/>
              <a:t>talk about </a:t>
            </a:r>
            <a:r>
              <a:rPr lang="en-GB" dirty="0" err="1"/>
              <a:t>Fredo’s</a:t>
            </a:r>
            <a:r>
              <a:rPr lang="en-GB" dirty="0"/>
              <a:t> MSE stuff</a:t>
            </a:r>
          </a:p>
          <a:p>
            <a:endParaRPr lang="en-GB" dirty="0"/>
          </a:p>
          <a:p>
            <a:r>
              <a:rPr lang="en-GB" dirty="0"/>
              <a:t>bias and variance</a:t>
            </a:r>
          </a:p>
          <a:p>
            <a:endParaRPr lang="en-GB" dirty="0"/>
          </a:p>
          <a:p>
            <a:r>
              <a:rPr lang="en-GB"/>
              <a:t>convergence</a:t>
            </a:r>
            <a:endParaRPr lang="en-GB" dirty="0"/>
          </a:p>
        </p:txBody>
      </p:sp>
    </p:spTree>
    <p:extLst>
      <p:ext uri="{BB962C8B-B14F-4D97-AF65-F5344CB8AC3E}">
        <p14:creationId xmlns:p14="http://schemas.microsoft.com/office/powerpoint/2010/main" val="2136754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558" y="365125"/>
            <a:ext cx="10515600" cy="1325563"/>
          </a:xfrm>
        </p:spPr>
        <p:txBody>
          <a:bodyPr/>
          <a:lstStyle/>
          <a:p>
            <a:r>
              <a:rPr lang="en-GB" dirty="0"/>
              <a:t>Radiometric fidelity improves photorealism</a:t>
            </a:r>
          </a:p>
        </p:txBody>
      </p:sp>
      <p:pic>
        <p:nvPicPr>
          <p:cNvPr id="12" name="Picture 4" descr="http://www.colourbox.com/preview/3376461-405692-fresh-grapes-and-red-apple-isolated-on-a-black-background.jpg"/>
          <p:cNvPicPr>
            <a:picLocks noChangeAspect="1" noChangeArrowheads="1"/>
          </p:cNvPicPr>
          <p:nvPr/>
        </p:nvPicPr>
        <p:blipFill>
          <a:blip r:embed="rId2"/>
          <a:srcRect/>
          <a:stretch>
            <a:fillRect/>
          </a:stretch>
        </p:blipFill>
        <p:spPr bwMode="auto">
          <a:xfrm>
            <a:off x="844306" y="2592954"/>
            <a:ext cx="3460528" cy="2307468"/>
          </a:xfrm>
          <a:prstGeom prst="rect">
            <a:avLst/>
          </a:prstGeom>
          <a:noFill/>
        </p:spPr>
      </p:pic>
      <p:pic>
        <p:nvPicPr>
          <p:cNvPr id="15" name="Picture 9"/>
          <p:cNvPicPr>
            <a:picLocks noChangeAspect="1" noChangeArrowheads="1"/>
          </p:cNvPicPr>
          <p:nvPr/>
        </p:nvPicPr>
        <p:blipFill>
          <a:blip r:embed="rId3"/>
          <a:srcRect r="2499"/>
          <a:stretch>
            <a:fillRect/>
          </a:stretch>
        </p:blipFill>
        <p:spPr bwMode="auto">
          <a:xfrm>
            <a:off x="4465569" y="2509375"/>
            <a:ext cx="2971800" cy="2219325"/>
          </a:xfrm>
          <a:prstGeom prst="rect">
            <a:avLst/>
          </a:prstGeom>
          <a:noFill/>
          <a:ln w="9525">
            <a:noFill/>
            <a:miter lim="800000"/>
            <a:headEnd/>
            <a:tailEnd/>
          </a:ln>
          <a:effectLst/>
        </p:spPr>
      </p:pic>
      <p:sp>
        <p:nvSpPr>
          <p:cNvPr id="16" name="Rectangle 11"/>
          <p:cNvSpPr>
            <a:spLocks noChangeArrowheads="1"/>
          </p:cNvSpPr>
          <p:nvPr/>
        </p:nvSpPr>
        <p:spPr bwMode="auto">
          <a:xfrm>
            <a:off x="6425353" y="4717159"/>
            <a:ext cx="1119174" cy="276999"/>
          </a:xfrm>
          <a:prstGeom prst="rect">
            <a:avLst/>
          </a:prstGeom>
          <a:noFill/>
          <a:ln w="9525">
            <a:noFill/>
            <a:miter lim="800000"/>
            <a:headEnd/>
            <a:tailEnd/>
          </a:ln>
          <a:effectLst/>
        </p:spPr>
        <p:txBody>
          <a:bodyPr wrap="square" anchor="ctr">
            <a:spAutoFit/>
          </a:bodyPr>
          <a:lstStyle/>
          <a:p>
            <a:r>
              <a:rPr lang="en-US" sz="1200" dirty="0"/>
              <a:t>Pedro Campos</a:t>
            </a:r>
          </a:p>
        </p:txBody>
      </p:sp>
      <p:sp>
        <p:nvSpPr>
          <p:cNvPr id="17" name="TextBox 16"/>
          <p:cNvSpPr txBox="1"/>
          <p:nvPr/>
        </p:nvSpPr>
        <p:spPr>
          <a:xfrm>
            <a:off x="5069424" y="2223622"/>
            <a:ext cx="1813510" cy="369332"/>
          </a:xfrm>
          <a:prstGeom prst="rect">
            <a:avLst/>
          </a:prstGeom>
          <a:noFill/>
        </p:spPr>
        <p:txBody>
          <a:bodyPr wrap="none" rtlCol="0">
            <a:spAutoFit/>
          </a:bodyPr>
          <a:lstStyle/>
          <a:p>
            <a:r>
              <a:rPr lang="en-US" dirty="0">
                <a:solidFill>
                  <a:schemeClr val="tx1">
                    <a:lumMod val="95000"/>
                  </a:schemeClr>
                </a:solidFill>
              </a:rPr>
              <a:t>manually painted</a:t>
            </a:r>
            <a:endParaRPr lang="en-GB" dirty="0">
              <a:solidFill>
                <a:schemeClr val="tx1">
                  <a:lumMod val="95000"/>
                </a:schemeClr>
              </a:solidFill>
            </a:endParaRPr>
          </a:p>
        </p:txBody>
      </p:sp>
      <p:sp>
        <p:nvSpPr>
          <p:cNvPr id="18" name="TextBox 17"/>
          <p:cNvSpPr txBox="1"/>
          <p:nvPr/>
        </p:nvSpPr>
        <p:spPr>
          <a:xfrm>
            <a:off x="1956371" y="2236181"/>
            <a:ext cx="1285352" cy="369332"/>
          </a:xfrm>
          <a:prstGeom prst="rect">
            <a:avLst/>
          </a:prstGeom>
          <a:noFill/>
        </p:spPr>
        <p:txBody>
          <a:bodyPr wrap="none" rtlCol="0">
            <a:spAutoFit/>
          </a:bodyPr>
          <a:lstStyle/>
          <a:p>
            <a:r>
              <a:rPr lang="en-US" dirty="0">
                <a:solidFill>
                  <a:schemeClr val="tx1">
                    <a:lumMod val="95000"/>
                  </a:schemeClr>
                </a:solidFill>
              </a:rPr>
              <a:t>photograph</a:t>
            </a:r>
            <a:endParaRPr lang="en-GB" dirty="0">
              <a:solidFill>
                <a:schemeClr val="tx1">
                  <a:lumMod val="95000"/>
                </a:schemeClr>
              </a:solidFill>
            </a:endParaRPr>
          </a:p>
        </p:txBody>
      </p:sp>
      <p:sp>
        <p:nvSpPr>
          <p:cNvPr id="19" name="Rectangle 18"/>
          <p:cNvSpPr>
            <a:spLocks noChangeArrowheads="1"/>
          </p:cNvSpPr>
          <p:nvPr/>
        </p:nvSpPr>
        <p:spPr bwMode="auto">
          <a:xfrm>
            <a:off x="2712969" y="4772582"/>
            <a:ext cx="1752600" cy="276999"/>
          </a:xfrm>
          <a:prstGeom prst="rect">
            <a:avLst/>
          </a:prstGeom>
          <a:noFill/>
          <a:ln w="9525">
            <a:noFill/>
            <a:miter lim="800000"/>
            <a:headEnd/>
            <a:tailEnd/>
          </a:ln>
          <a:effectLst/>
        </p:spPr>
        <p:txBody>
          <a:bodyPr anchor="ctr">
            <a:spAutoFit/>
          </a:bodyPr>
          <a:lstStyle/>
          <a:p>
            <a:r>
              <a:rPr lang="en-US" sz="1200" dirty="0"/>
              <a:t>Colourbox.com</a:t>
            </a:r>
          </a:p>
        </p:txBody>
      </p:sp>
      <p:sp>
        <p:nvSpPr>
          <p:cNvPr id="20" name="TextBox 19"/>
          <p:cNvSpPr txBox="1"/>
          <p:nvPr/>
        </p:nvSpPr>
        <p:spPr>
          <a:xfrm>
            <a:off x="8315271" y="2223622"/>
            <a:ext cx="2108591" cy="369332"/>
          </a:xfrm>
          <a:prstGeom prst="rect">
            <a:avLst/>
          </a:prstGeom>
          <a:noFill/>
        </p:spPr>
        <p:txBody>
          <a:bodyPr wrap="none" rtlCol="0">
            <a:spAutoFit/>
          </a:bodyPr>
          <a:lstStyle/>
          <a:p>
            <a:r>
              <a:rPr lang="en-US" dirty="0">
                <a:solidFill>
                  <a:schemeClr val="tx1">
                    <a:lumMod val="95000"/>
                  </a:schemeClr>
                </a:solidFill>
              </a:rPr>
              <a:t>computer generated</a:t>
            </a:r>
            <a:endParaRPr lang="en-GB" dirty="0">
              <a:solidFill>
                <a:schemeClr val="tx1">
                  <a:lumMod val="95000"/>
                </a:schemeClr>
              </a:solidFill>
            </a:endParaRPr>
          </a:p>
        </p:txBody>
      </p:sp>
      <p:pic>
        <p:nvPicPr>
          <p:cNvPr id="21" name="Picture 6" descr="https://encrypted-tbn2.gstatic.com/images?q=tbn:ANd9GcRHXD7QLlebHQjI862Qf_ix9rUeFEBSQ0vGTFS_S7L5Q0fgH7Qjcg"/>
          <p:cNvPicPr>
            <a:picLocks noChangeAspect="1" noChangeArrowheads="1"/>
          </p:cNvPicPr>
          <p:nvPr/>
        </p:nvPicPr>
        <p:blipFill>
          <a:blip r:embed="rId4"/>
          <a:srcRect/>
          <a:stretch>
            <a:fillRect/>
          </a:stretch>
        </p:blipFill>
        <p:spPr bwMode="auto">
          <a:xfrm>
            <a:off x="8529584" y="2652252"/>
            <a:ext cx="1735138" cy="2119313"/>
          </a:xfrm>
          <a:prstGeom prst="rect">
            <a:avLst/>
          </a:prstGeom>
          <a:noFill/>
        </p:spPr>
      </p:pic>
    </p:spTree>
    <p:extLst>
      <p:ext uri="{BB962C8B-B14F-4D97-AF65-F5344CB8AC3E}">
        <p14:creationId xmlns:p14="http://schemas.microsoft.com/office/powerpoint/2010/main" val="203657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Simulating the physics of light is challenging</a:t>
            </a:r>
          </a:p>
        </p:txBody>
      </p:sp>
      <p:grpSp>
        <p:nvGrpSpPr>
          <p:cNvPr id="4" name="Group 3"/>
          <p:cNvGrpSpPr/>
          <p:nvPr/>
        </p:nvGrpSpPr>
        <p:grpSpPr>
          <a:xfrm>
            <a:off x="1400571" y="1755671"/>
            <a:ext cx="2677974" cy="1891516"/>
            <a:chOff x="1143000" y="1600200"/>
            <a:chExt cx="6778625" cy="4787900"/>
          </a:xfrm>
        </p:grpSpPr>
        <p:pic>
          <p:nvPicPr>
            <p:cNvPr id="5" name="Picture 4"/>
            <p:cNvPicPr>
              <a:picLocks noChangeAspect="1" noChangeArrowheads="1"/>
            </p:cNvPicPr>
            <p:nvPr/>
          </p:nvPicPr>
          <p:blipFill>
            <a:blip r:embed="rId2" cstate="screen"/>
            <a:srcRect/>
            <a:stretch>
              <a:fillRect/>
            </a:stretch>
          </p:blipFill>
          <p:spPr bwMode="auto">
            <a:xfrm>
              <a:off x="1143000" y="1600200"/>
              <a:ext cx="3200400" cy="2403475"/>
            </a:xfrm>
            <a:prstGeom prst="rect">
              <a:avLst/>
            </a:prstGeom>
            <a:noFill/>
            <a:ln w="9525">
              <a:noFill/>
              <a:miter lim="800000"/>
              <a:headEnd/>
              <a:tailEnd/>
            </a:ln>
            <a:effectLst/>
          </p:spPr>
        </p:pic>
        <p:pic>
          <p:nvPicPr>
            <p:cNvPr id="6" name="Picture 5"/>
            <p:cNvPicPr>
              <a:picLocks noChangeAspect="1" noChangeArrowheads="1"/>
            </p:cNvPicPr>
            <p:nvPr/>
          </p:nvPicPr>
          <p:blipFill>
            <a:blip r:embed="rId3" cstate="screen"/>
            <a:srcRect/>
            <a:stretch>
              <a:fillRect/>
            </a:stretch>
          </p:blipFill>
          <p:spPr bwMode="auto">
            <a:xfrm>
              <a:off x="4724400" y="1600200"/>
              <a:ext cx="3197225" cy="2330450"/>
            </a:xfrm>
            <a:prstGeom prst="rect">
              <a:avLst/>
            </a:prstGeom>
            <a:noFill/>
            <a:ln w="9525">
              <a:noFill/>
              <a:miter lim="800000"/>
              <a:headEnd/>
              <a:tailEnd/>
            </a:ln>
            <a:effectLst/>
          </p:spPr>
        </p:pic>
        <p:pic>
          <p:nvPicPr>
            <p:cNvPr id="7" name="Picture 6"/>
            <p:cNvPicPr>
              <a:picLocks noChangeAspect="1" noChangeArrowheads="1"/>
            </p:cNvPicPr>
            <p:nvPr/>
          </p:nvPicPr>
          <p:blipFill>
            <a:blip r:embed="rId4" cstate="screen"/>
            <a:srcRect/>
            <a:stretch>
              <a:fillRect/>
            </a:stretch>
          </p:blipFill>
          <p:spPr bwMode="auto">
            <a:xfrm>
              <a:off x="2587625" y="3733800"/>
              <a:ext cx="3965575" cy="2654300"/>
            </a:xfrm>
            <a:prstGeom prst="rect">
              <a:avLst/>
            </a:prstGeom>
            <a:noFill/>
            <a:ln w="9525">
              <a:noFill/>
              <a:miter lim="800000"/>
              <a:headEnd/>
              <a:tailEnd/>
            </a:ln>
            <a:effectLst/>
          </p:spPr>
        </p:pic>
      </p:grpSp>
      <p:pic>
        <p:nvPicPr>
          <p:cNvPr id="8" name="Picture 4"/>
          <p:cNvPicPr>
            <a:picLocks noChangeAspect="1" noChangeArrowheads="1"/>
          </p:cNvPicPr>
          <p:nvPr/>
        </p:nvPicPr>
        <p:blipFill>
          <a:blip r:embed="rId5"/>
          <a:srcRect/>
          <a:stretch>
            <a:fillRect/>
          </a:stretch>
        </p:blipFill>
        <p:spPr bwMode="auto">
          <a:xfrm>
            <a:off x="4958849" y="1657460"/>
            <a:ext cx="1930509" cy="1531335"/>
          </a:xfrm>
          <a:prstGeom prst="rect">
            <a:avLst/>
          </a:prstGeom>
          <a:noFill/>
          <a:ln w="9525">
            <a:noFill/>
            <a:miter lim="800000"/>
            <a:headEnd/>
            <a:tailEnd/>
          </a:ln>
          <a:effectLst/>
        </p:spPr>
      </p:pic>
      <p:grpSp>
        <p:nvGrpSpPr>
          <p:cNvPr id="9" name="Group 8"/>
          <p:cNvGrpSpPr/>
          <p:nvPr/>
        </p:nvGrpSpPr>
        <p:grpSpPr>
          <a:xfrm>
            <a:off x="7958319" y="1594896"/>
            <a:ext cx="2551660" cy="1658422"/>
            <a:chOff x="6000760" y="1285866"/>
            <a:chExt cx="2857790" cy="1857388"/>
          </a:xfrm>
        </p:grpSpPr>
        <p:pic>
          <p:nvPicPr>
            <p:cNvPr id="10" name="Picture 5"/>
            <p:cNvPicPr>
              <a:picLocks noChangeAspect="1" noChangeArrowheads="1"/>
            </p:cNvPicPr>
            <p:nvPr/>
          </p:nvPicPr>
          <p:blipFill>
            <a:blip r:embed="rId6" cstate="screen"/>
            <a:srcRect/>
            <a:stretch>
              <a:fillRect/>
            </a:stretch>
          </p:blipFill>
          <p:spPr bwMode="auto">
            <a:xfrm>
              <a:off x="6000760" y="1285866"/>
              <a:ext cx="1452624" cy="1090600"/>
            </a:xfrm>
            <a:prstGeom prst="rect">
              <a:avLst/>
            </a:prstGeom>
            <a:noFill/>
            <a:ln w="9525">
              <a:noFill/>
              <a:miter lim="800000"/>
              <a:headEnd/>
              <a:tailEnd/>
            </a:ln>
            <a:effectLst/>
          </p:spPr>
        </p:pic>
        <p:pic>
          <p:nvPicPr>
            <p:cNvPr id="11" name="Picture 6"/>
            <p:cNvPicPr>
              <a:picLocks noChangeAspect="1" noChangeArrowheads="1"/>
            </p:cNvPicPr>
            <p:nvPr/>
          </p:nvPicPr>
          <p:blipFill>
            <a:blip r:embed="rId7" cstate="screen"/>
            <a:srcRect/>
            <a:stretch>
              <a:fillRect/>
            </a:stretch>
          </p:blipFill>
          <p:spPr bwMode="auto">
            <a:xfrm>
              <a:off x="7429520" y="2174838"/>
              <a:ext cx="1289712" cy="968416"/>
            </a:xfrm>
            <a:prstGeom prst="rect">
              <a:avLst/>
            </a:prstGeom>
            <a:noFill/>
            <a:ln w="9525">
              <a:noFill/>
              <a:miter lim="800000"/>
              <a:headEnd/>
              <a:tailEnd/>
            </a:ln>
            <a:effectLst/>
          </p:spPr>
        </p:pic>
        <p:pic>
          <p:nvPicPr>
            <p:cNvPr id="12" name="Picture 7"/>
            <p:cNvPicPr>
              <a:picLocks noChangeAspect="1" noChangeArrowheads="1"/>
            </p:cNvPicPr>
            <p:nvPr/>
          </p:nvPicPr>
          <p:blipFill>
            <a:blip r:embed="rId8" cstate="screen"/>
            <a:srcRect/>
            <a:stretch>
              <a:fillRect/>
            </a:stretch>
          </p:blipFill>
          <p:spPr bwMode="auto">
            <a:xfrm>
              <a:off x="6215074" y="2291364"/>
              <a:ext cx="1134722" cy="851890"/>
            </a:xfrm>
            <a:prstGeom prst="rect">
              <a:avLst/>
            </a:prstGeom>
            <a:noFill/>
            <a:ln w="9525">
              <a:noFill/>
              <a:miter lim="800000"/>
              <a:headEnd/>
              <a:tailEnd/>
            </a:ln>
            <a:effectLst/>
          </p:spPr>
        </p:pic>
        <p:pic>
          <p:nvPicPr>
            <p:cNvPr id="13" name="Picture 8"/>
            <p:cNvPicPr>
              <a:picLocks noChangeAspect="1" noChangeArrowheads="1"/>
            </p:cNvPicPr>
            <p:nvPr/>
          </p:nvPicPr>
          <p:blipFill>
            <a:blip r:embed="rId9" cstate="screen"/>
            <a:srcRect/>
            <a:stretch>
              <a:fillRect/>
            </a:stretch>
          </p:blipFill>
          <p:spPr bwMode="auto">
            <a:xfrm>
              <a:off x="7500958" y="1285866"/>
              <a:ext cx="1357592" cy="1088336"/>
            </a:xfrm>
            <a:prstGeom prst="rect">
              <a:avLst/>
            </a:prstGeom>
            <a:noFill/>
            <a:ln w="9525">
              <a:noFill/>
              <a:miter lim="800000"/>
              <a:headEnd/>
              <a:tailEnd/>
            </a:ln>
            <a:effectLst/>
          </p:spPr>
        </p:pic>
      </p:grpSp>
      <p:pic>
        <p:nvPicPr>
          <p:cNvPr id="14" name="Picture 4"/>
          <p:cNvPicPr>
            <a:picLocks noChangeAspect="1" noChangeArrowheads="1"/>
          </p:cNvPicPr>
          <p:nvPr/>
        </p:nvPicPr>
        <p:blipFill>
          <a:blip r:embed="rId10"/>
          <a:srcRect/>
          <a:stretch>
            <a:fillRect/>
          </a:stretch>
        </p:blipFill>
        <p:spPr bwMode="auto">
          <a:xfrm>
            <a:off x="7071700" y="3690672"/>
            <a:ext cx="3438279" cy="2535977"/>
          </a:xfrm>
          <a:prstGeom prst="rect">
            <a:avLst/>
          </a:prstGeom>
          <a:noFill/>
          <a:ln w="9525">
            <a:noFill/>
            <a:miter lim="800000"/>
            <a:headEnd/>
            <a:tailEnd/>
          </a:ln>
          <a:effectLst/>
        </p:spPr>
      </p:pic>
      <p:pic>
        <p:nvPicPr>
          <p:cNvPr id="15" name="Picture 8"/>
          <p:cNvPicPr>
            <a:picLocks noChangeAspect="1" noChangeArrowheads="1"/>
          </p:cNvPicPr>
          <p:nvPr/>
        </p:nvPicPr>
        <p:blipFill>
          <a:blip r:embed="rId11"/>
          <a:srcRect/>
          <a:stretch>
            <a:fillRect/>
          </a:stretch>
        </p:blipFill>
        <p:spPr bwMode="auto">
          <a:xfrm>
            <a:off x="2446353" y="3968534"/>
            <a:ext cx="3340623" cy="2230486"/>
          </a:xfrm>
          <a:prstGeom prst="rect">
            <a:avLst/>
          </a:prstGeom>
          <a:noFill/>
          <a:ln w="9525">
            <a:noFill/>
            <a:miter lim="800000"/>
            <a:headEnd/>
            <a:tailEnd/>
          </a:ln>
          <a:effectLst/>
        </p:spPr>
      </p:pic>
      <p:sp>
        <p:nvSpPr>
          <p:cNvPr id="16" name="TextBox 15"/>
          <p:cNvSpPr txBox="1"/>
          <p:nvPr/>
        </p:nvSpPr>
        <p:spPr>
          <a:xfrm>
            <a:off x="1107601" y="3298158"/>
            <a:ext cx="982201" cy="400110"/>
          </a:xfrm>
          <a:prstGeom prst="rect">
            <a:avLst/>
          </a:prstGeom>
          <a:noFill/>
        </p:spPr>
        <p:txBody>
          <a:bodyPr wrap="square" rtlCol="0">
            <a:spAutoFit/>
          </a:bodyPr>
          <a:lstStyle/>
          <a:p>
            <a:r>
              <a:rPr lang="en-US" sz="2000" dirty="0">
                <a:solidFill>
                  <a:srgbClr val="FFFF00"/>
                </a:solidFill>
              </a:rPr>
              <a:t>lenses</a:t>
            </a:r>
            <a:endParaRPr lang="en-GB" sz="2000" dirty="0">
              <a:solidFill>
                <a:srgbClr val="FFFF00"/>
              </a:solidFill>
            </a:endParaRPr>
          </a:p>
        </p:txBody>
      </p:sp>
      <p:sp>
        <p:nvSpPr>
          <p:cNvPr id="17" name="TextBox 16"/>
          <p:cNvSpPr txBox="1"/>
          <p:nvPr/>
        </p:nvSpPr>
        <p:spPr>
          <a:xfrm>
            <a:off x="5336027" y="3122384"/>
            <a:ext cx="1155725" cy="400110"/>
          </a:xfrm>
          <a:prstGeom prst="rect">
            <a:avLst/>
          </a:prstGeom>
          <a:noFill/>
        </p:spPr>
        <p:txBody>
          <a:bodyPr wrap="square" rtlCol="0">
            <a:spAutoFit/>
          </a:bodyPr>
          <a:lstStyle/>
          <a:p>
            <a:r>
              <a:rPr lang="en-US" sz="2000" dirty="0">
                <a:solidFill>
                  <a:srgbClr val="FFFF00"/>
                </a:solidFill>
              </a:rPr>
              <a:t>defocus</a:t>
            </a:r>
            <a:endParaRPr lang="en-GB" sz="2000" dirty="0">
              <a:solidFill>
                <a:srgbClr val="FFFF00"/>
              </a:solidFill>
            </a:endParaRPr>
          </a:p>
        </p:txBody>
      </p:sp>
      <p:sp>
        <p:nvSpPr>
          <p:cNvPr id="18" name="TextBox 17"/>
          <p:cNvSpPr txBox="1"/>
          <p:nvPr/>
        </p:nvSpPr>
        <p:spPr>
          <a:xfrm>
            <a:off x="1311305" y="5511021"/>
            <a:ext cx="1319964" cy="400110"/>
          </a:xfrm>
          <a:prstGeom prst="rect">
            <a:avLst/>
          </a:prstGeom>
          <a:noFill/>
        </p:spPr>
        <p:txBody>
          <a:bodyPr wrap="square" rtlCol="0">
            <a:spAutoFit/>
          </a:bodyPr>
          <a:lstStyle/>
          <a:p>
            <a:r>
              <a:rPr lang="en-US" sz="2000" dirty="0">
                <a:solidFill>
                  <a:srgbClr val="FFFF00"/>
                </a:solidFill>
              </a:rPr>
              <a:t>materials</a:t>
            </a:r>
            <a:endParaRPr lang="en-GB" sz="2000" dirty="0">
              <a:solidFill>
                <a:srgbClr val="FFFF00"/>
              </a:solidFill>
            </a:endParaRPr>
          </a:p>
        </p:txBody>
      </p:sp>
      <p:sp>
        <p:nvSpPr>
          <p:cNvPr id="19" name="TextBox 18"/>
          <p:cNvSpPr txBox="1"/>
          <p:nvPr/>
        </p:nvSpPr>
        <p:spPr>
          <a:xfrm>
            <a:off x="6411464" y="3959848"/>
            <a:ext cx="1597966" cy="400110"/>
          </a:xfrm>
          <a:prstGeom prst="rect">
            <a:avLst/>
          </a:prstGeom>
          <a:noFill/>
        </p:spPr>
        <p:txBody>
          <a:bodyPr wrap="square" rtlCol="0">
            <a:spAutoFit/>
          </a:bodyPr>
          <a:lstStyle/>
          <a:p>
            <a:r>
              <a:rPr lang="en-US" sz="2000" dirty="0">
                <a:solidFill>
                  <a:srgbClr val="FFFF00"/>
                </a:solidFill>
              </a:rPr>
              <a:t>light, media</a:t>
            </a:r>
            <a:endParaRPr lang="en-GB" sz="2000" dirty="0">
              <a:solidFill>
                <a:srgbClr val="FFFF00"/>
              </a:solidFill>
            </a:endParaRPr>
          </a:p>
        </p:txBody>
      </p:sp>
      <p:sp>
        <p:nvSpPr>
          <p:cNvPr id="20" name="TextBox 19"/>
          <p:cNvSpPr txBox="1"/>
          <p:nvPr/>
        </p:nvSpPr>
        <p:spPr>
          <a:xfrm>
            <a:off x="8475058" y="3178841"/>
            <a:ext cx="1875364" cy="400110"/>
          </a:xfrm>
          <a:prstGeom prst="rect">
            <a:avLst/>
          </a:prstGeom>
          <a:noFill/>
        </p:spPr>
        <p:txBody>
          <a:bodyPr wrap="square" rtlCol="0">
            <a:spAutoFit/>
          </a:bodyPr>
          <a:lstStyle/>
          <a:p>
            <a:r>
              <a:rPr lang="en-US" sz="2000" dirty="0">
                <a:solidFill>
                  <a:srgbClr val="FFFF00"/>
                </a:solidFill>
              </a:rPr>
              <a:t>exposure time</a:t>
            </a:r>
            <a:endParaRPr lang="en-GB" sz="2000" dirty="0">
              <a:solidFill>
                <a:srgbClr val="FFFF00"/>
              </a:solidFill>
            </a:endParaRPr>
          </a:p>
        </p:txBody>
      </p:sp>
    </p:spTree>
    <p:extLst>
      <p:ext uri="{BB962C8B-B14F-4D97-AF65-F5344CB8AC3E}">
        <p14:creationId xmlns:p14="http://schemas.microsoft.com/office/powerpoint/2010/main" val="3255161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Light transport</a:t>
            </a:r>
            <a:endParaRPr lang="en-GB" dirty="0"/>
          </a:p>
        </p:txBody>
      </p:sp>
      <p:sp>
        <p:nvSpPr>
          <p:cNvPr id="3" name="Slide Number Placeholder 2"/>
          <p:cNvSpPr>
            <a:spLocks noGrp="1"/>
          </p:cNvSpPr>
          <p:nvPr>
            <p:ph type="sldNum" sz="quarter" idx="12"/>
          </p:nvPr>
        </p:nvSpPr>
        <p:spPr/>
        <p:txBody>
          <a:bodyPr/>
          <a:lstStyle/>
          <a:p>
            <a:fld id="{50DC014F-B254-430C-8246-BEE23660095E}" type="slidenum">
              <a:rPr lang="en-GB" smtClean="0"/>
              <a:t>7</a:t>
            </a:fld>
            <a:endParaRPr lang="en-GB"/>
          </a:p>
        </p:txBody>
      </p:sp>
      <p:sp>
        <p:nvSpPr>
          <p:cNvPr id="20" name="Rectangle 5"/>
          <p:cNvSpPr>
            <a:spLocks noChangeArrowheads="1"/>
          </p:cNvSpPr>
          <p:nvPr/>
        </p:nvSpPr>
        <p:spPr bwMode="auto">
          <a:xfrm>
            <a:off x="9503651" y="1856792"/>
            <a:ext cx="1495692" cy="1380568"/>
          </a:xfrm>
          <a:prstGeom prst="rect">
            <a:avLst/>
          </a:prstGeom>
          <a:noFill/>
          <a:ln w="9525">
            <a:solidFill>
              <a:schemeClr val="bg1"/>
            </a:solidFill>
            <a:miter lim="800000"/>
            <a:headEnd/>
            <a:tailEnd/>
          </a:ln>
          <a:effectLst/>
        </p:spPr>
        <p:txBody>
          <a:bodyPr wrap="none" anchor="ctr"/>
          <a:lstStyle/>
          <a:p>
            <a:pPr algn="ctr"/>
            <a:r>
              <a:rPr lang="en-US" sz="2000">
                <a:solidFill>
                  <a:srgbClr val="000000"/>
                </a:solidFill>
              </a:rPr>
              <a:t>Image ?</a:t>
            </a:r>
            <a:endParaRPr lang="fr-FR" sz="2000">
              <a:solidFill>
                <a:srgbClr val="000000"/>
              </a:solidFill>
            </a:endParaRPr>
          </a:p>
        </p:txBody>
      </p:sp>
      <p:pic>
        <p:nvPicPr>
          <p:cNvPr id="21"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22"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23"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5" name="Group 4"/>
          <p:cNvGrpSpPr/>
          <p:nvPr/>
        </p:nvGrpSpPr>
        <p:grpSpPr>
          <a:xfrm>
            <a:off x="2816184" y="1925654"/>
            <a:ext cx="6207542" cy="3504796"/>
            <a:chOff x="2816184" y="1925654"/>
            <a:chExt cx="6207542" cy="3504796"/>
          </a:xfrm>
        </p:grpSpPr>
        <p:sp>
          <p:nvSpPr>
            <p:cNvPr id="28"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4" name="Group 3"/>
            <p:cNvGrpSpPr/>
            <p:nvPr/>
          </p:nvGrpSpPr>
          <p:grpSpPr>
            <a:xfrm>
              <a:off x="2816184" y="1925654"/>
              <a:ext cx="6207542" cy="3504796"/>
              <a:chOff x="2816184" y="1925654"/>
              <a:chExt cx="6207542" cy="3504796"/>
            </a:xfrm>
          </p:grpSpPr>
          <p:grpSp>
            <p:nvGrpSpPr>
              <p:cNvPr id="24" name="Group 9"/>
              <p:cNvGrpSpPr>
                <a:grpSpLocks/>
              </p:cNvGrpSpPr>
              <p:nvPr/>
            </p:nvGrpSpPr>
            <p:grpSpPr bwMode="auto">
              <a:xfrm>
                <a:off x="3031909" y="2073751"/>
                <a:ext cx="5991817" cy="3073874"/>
                <a:chOff x="1056" y="1112"/>
                <a:chExt cx="4006" cy="2056"/>
              </a:xfrm>
            </p:grpSpPr>
            <p:sp>
              <p:nvSpPr>
                <p:cNvPr id="32"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33"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25" name="Group 12"/>
              <p:cNvGrpSpPr>
                <a:grpSpLocks/>
              </p:cNvGrpSpPr>
              <p:nvPr/>
            </p:nvGrpSpPr>
            <p:grpSpPr bwMode="auto">
              <a:xfrm>
                <a:off x="3391450" y="1925654"/>
                <a:ext cx="5536564" cy="2073896"/>
                <a:chOff x="1296" y="1013"/>
                <a:chExt cx="3702" cy="1387"/>
              </a:xfrm>
            </p:grpSpPr>
            <p:sp>
              <p:nvSpPr>
                <p:cNvPr id="30"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31"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2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29"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sp>
        <p:nvSpPr>
          <p:cNvPr id="34" name="TextBox 33"/>
          <p:cNvSpPr txBox="1"/>
          <p:nvPr/>
        </p:nvSpPr>
        <p:spPr>
          <a:xfrm>
            <a:off x="749428" y="1490091"/>
            <a:ext cx="1529841" cy="707886"/>
          </a:xfrm>
          <a:prstGeom prst="rect">
            <a:avLst/>
          </a:prstGeom>
          <a:noFill/>
        </p:spPr>
        <p:txBody>
          <a:bodyPr wrap="square" rtlCol="0">
            <a:spAutoFit/>
          </a:bodyPr>
          <a:lstStyle/>
          <a:p>
            <a:pPr algn="r"/>
            <a:r>
              <a:rPr lang="en-US" sz="2000" dirty="0"/>
              <a:t>virtual </a:t>
            </a:r>
          </a:p>
          <a:p>
            <a:pPr algn="r"/>
            <a:r>
              <a:rPr lang="en-US" sz="2000" dirty="0"/>
              <a:t>light emitter</a:t>
            </a:r>
            <a:endParaRPr lang="en-GB" sz="2000" dirty="0"/>
          </a:p>
        </p:txBody>
      </p:sp>
      <p:sp>
        <p:nvSpPr>
          <p:cNvPr id="35" name="TextBox 34"/>
          <p:cNvSpPr txBox="1"/>
          <p:nvPr/>
        </p:nvSpPr>
        <p:spPr>
          <a:xfrm>
            <a:off x="9701301" y="1365865"/>
            <a:ext cx="974556" cy="707886"/>
          </a:xfrm>
          <a:prstGeom prst="rect">
            <a:avLst/>
          </a:prstGeom>
          <a:noFill/>
        </p:spPr>
        <p:txBody>
          <a:bodyPr wrap="square" rtlCol="0">
            <a:spAutoFit/>
          </a:bodyPr>
          <a:lstStyle/>
          <a:p>
            <a:r>
              <a:rPr lang="en-US" sz="2000" dirty="0"/>
              <a:t>virtual </a:t>
            </a:r>
          </a:p>
          <a:p>
            <a:r>
              <a:rPr lang="en-US" sz="2000" dirty="0"/>
              <a:t>camera</a:t>
            </a:r>
            <a:endParaRPr lang="en-GB" sz="2000" dirty="0"/>
          </a:p>
        </p:txBody>
      </p:sp>
      <p:sp>
        <p:nvSpPr>
          <p:cNvPr id="36" name="TextBox 35"/>
          <p:cNvSpPr txBox="1"/>
          <p:nvPr/>
        </p:nvSpPr>
        <p:spPr>
          <a:xfrm>
            <a:off x="4140373" y="2278443"/>
            <a:ext cx="3886548" cy="400110"/>
          </a:xfrm>
          <a:prstGeom prst="rect">
            <a:avLst/>
          </a:prstGeom>
          <a:noFill/>
        </p:spPr>
        <p:txBody>
          <a:bodyPr wrap="square" rtlCol="0">
            <a:spAutoFit/>
          </a:bodyPr>
          <a:lstStyle/>
          <a:p>
            <a:r>
              <a:rPr lang="en-US" sz="2000" dirty="0"/>
              <a:t>virtual scene: geometry + materials</a:t>
            </a:r>
            <a:endParaRPr lang="en-GB" sz="2000" dirty="0"/>
          </a:p>
        </p:txBody>
      </p:sp>
      <p:sp>
        <p:nvSpPr>
          <p:cNvPr id="37" name="TextBox 36"/>
          <p:cNvSpPr txBox="1"/>
          <p:nvPr/>
        </p:nvSpPr>
        <p:spPr>
          <a:xfrm>
            <a:off x="1462350" y="3377259"/>
            <a:ext cx="1904632" cy="400110"/>
          </a:xfrm>
          <a:prstGeom prst="rect">
            <a:avLst/>
          </a:prstGeom>
          <a:noFill/>
        </p:spPr>
        <p:txBody>
          <a:bodyPr wrap="square" rtlCol="0">
            <a:spAutoFit/>
          </a:bodyPr>
          <a:lstStyle/>
          <a:p>
            <a:pPr algn="r"/>
            <a:r>
              <a:rPr lang="en-US" sz="2000" dirty="0" err="1"/>
              <a:t>exitant</a:t>
            </a:r>
            <a:r>
              <a:rPr lang="en-US" sz="2000" dirty="0">
                <a:solidFill>
                  <a:srgbClr val="FFFF00"/>
                </a:solidFill>
              </a:rPr>
              <a:t> radiance</a:t>
            </a:r>
            <a:r>
              <a:rPr lang="en-GB" sz="2000" dirty="0">
                <a:solidFill>
                  <a:srgbClr val="FFFF00"/>
                </a:solidFill>
              </a:rPr>
              <a:t> </a:t>
            </a:r>
            <a:endParaRPr lang="en-US" sz="2000" dirty="0"/>
          </a:p>
        </p:txBody>
      </p:sp>
      <p:sp>
        <p:nvSpPr>
          <p:cNvPr id="43" name="TextBox 42"/>
          <p:cNvSpPr txBox="1"/>
          <p:nvPr/>
        </p:nvSpPr>
        <p:spPr>
          <a:xfrm>
            <a:off x="8598236" y="2351323"/>
            <a:ext cx="2598562" cy="1015663"/>
          </a:xfrm>
          <a:prstGeom prst="rect">
            <a:avLst/>
          </a:prstGeom>
          <a:noFill/>
        </p:spPr>
        <p:txBody>
          <a:bodyPr wrap="square" rtlCol="0">
            <a:spAutoFit/>
          </a:bodyPr>
          <a:lstStyle/>
          <a:p>
            <a:pPr algn="r"/>
            <a:r>
              <a:rPr lang="en-US" sz="2000" dirty="0">
                <a:solidFill>
                  <a:srgbClr val="FFFF00"/>
                </a:solidFill>
              </a:rPr>
              <a:t>estimate incident radiance at all pixels</a:t>
            </a:r>
          </a:p>
          <a:p>
            <a:pPr algn="r"/>
            <a:r>
              <a:rPr lang="en-US" sz="2000" dirty="0">
                <a:solidFill>
                  <a:srgbClr val="FFFF00"/>
                </a:solidFill>
              </a:rPr>
              <a:t>on the virtual sensor</a:t>
            </a:r>
            <a:endParaRPr lang="en-GB" sz="2000" dirty="0">
              <a:solidFill>
                <a:srgbClr val="FFFF00"/>
              </a:solidFill>
            </a:endParaRPr>
          </a:p>
        </p:txBody>
      </p:sp>
      <p:sp>
        <p:nvSpPr>
          <p:cNvPr id="44" name="TextBox 43"/>
          <p:cNvSpPr txBox="1"/>
          <p:nvPr/>
        </p:nvSpPr>
        <p:spPr>
          <a:xfrm>
            <a:off x="2496705" y="3684869"/>
            <a:ext cx="742511" cy="707886"/>
          </a:xfrm>
          <a:prstGeom prst="rect">
            <a:avLst/>
          </a:prstGeom>
          <a:noFill/>
        </p:spPr>
        <p:txBody>
          <a:bodyPr wrap="none" rtlCol="0">
            <a:spAutoFit/>
          </a:bodyPr>
          <a:lstStyle/>
          <a:p>
            <a:r>
              <a:rPr lang="en-US" sz="2000" dirty="0">
                <a:solidFill>
                  <a:srgbClr val="FFFF00"/>
                </a:solidFill>
              </a:rPr>
              <a:t>   W </a:t>
            </a:r>
          </a:p>
          <a:p>
            <a:r>
              <a:rPr lang="en-US" sz="2000" dirty="0">
                <a:solidFill>
                  <a:srgbClr val="FFFF00"/>
                </a:solidFill>
              </a:rPr>
              <a:t>m</a:t>
            </a:r>
            <a:r>
              <a:rPr lang="en-US" sz="2000" baseline="30000" dirty="0">
                <a:solidFill>
                  <a:srgbClr val="FFFF00"/>
                </a:solidFill>
              </a:rPr>
              <a:t>2</a:t>
            </a:r>
            <a:r>
              <a:rPr lang="en-US" sz="2000" dirty="0">
                <a:solidFill>
                  <a:srgbClr val="FFFF00"/>
                </a:solidFill>
              </a:rPr>
              <a:t> Sr</a:t>
            </a:r>
            <a:endParaRPr lang="en-GB" sz="2000" dirty="0">
              <a:solidFill>
                <a:srgbClr val="FFFF00"/>
              </a:solidFill>
            </a:endParaRPr>
          </a:p>
        </p:txBody>
      </p:sp>
      <p:cxnSp>
        <p:nvCxnSpPr>
          <p:cNvPr id="7" name="Straight Connector 6"/>
          <p:cNvCxnSpPr>
            <a:stCxn id="44" idx="1"/>
            <a:endCxn id="44" idx="3"/>
          </p:cNvCxnSpPr>
          <p:nvPr/>
        </p:nvCxnSpPr>
        <p:spPr>
          <a:xfrm>
            <a:off x="2496705" y="4038812"/>
            <a:ext cx="742511"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05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Each reflection is modelled by an integration</a:t>
            </a:r>
            <a:endParaRPr lang="en-GB" dirty="0"/>
          </a:p>
        </p:txBody>
      </p:sp>
      <p:sp>
        <p:nvSpPr>
          <p:cNvPr id="5" name="Slide Number Placeholder 4"/>
          <p:cNvSpPr>
            <a:spLocks noGrp="1"/>
          </p:cNvSpPr>
          <p:nvPr>
            <p:ph type="sldNum" sz="quarter" idx="12"/>
          </p:nvPr>
        </p:nvSpPr>
        <p:spPr/>
        <p:txBody>
          <a:bodyPr/>
          <a:lstStyle/>
          <a:p>
            <a:fld id="{50DC014F-B254-430C-8246-BEE23660095E}" type="slidenum">
              <a:rPr lang="en-GB" smtClean="0"/>
              <a:t>8</a:t>
            </a:fld>
            <a:endParaRPr lang="en-GB"/>
          </a:p>
        </p:txBody>
      </p:sp>
      <p:pic>
        <p:nvPicPr>
          <p:cNvPr id="44" name="Picture 29" descr="g6726"/>
          <p:cNvPicPr>
            <a:picLocks noChangeAspect="1" noChangeArrowheads="1"/>
          </p:cNvPicPr>
          <p:nvPr/>
        </p:nvPicPr>
        <p:blipFill>
          <a:blip r:embed="rId2"/>
          <a:srcRect/>
          <a:stretch>
            <a:fillRect/>
          </a:stretch>
        </p:blipFill>
        <p:spPr bwMode="auto">
          <a:xfrm>
            <a:off x="3575973" y="4722434"/>
            <a:ext cx="4982902" cy="1069898"/>
          </a:xfrm>
          <a:prstGeom prst="rect">
            <a:avLst/>
          </a:prstGeom>
          <a:noFill/>
        </p:spPr>
      </p:pic>
      <p:pic>
        <p:nvPicPr>
          <p:cNvPr id="39" name="Picture 24" descr="path4833"/>
          <p:cNvPicPr>
            <a:picLocks noChangeAspect="1" noChangeArrowheads="1"/>
          </p:cNvPicPr>
          <p:nvPr/>
        </p:nvPicPr>
        <p:blipFill>
          <a:blip r:embed="rId3" cstate="screen"/>
          <a:srcRect/>
          <a:stretch>
            <a:fillRect/>
          </a:stretch>
        </p:blipFill>
        <p:spPr bwMode="auto">
          <a:xfrm>
            <a:off x="6709694" y="3104419"/>
            <a:ext cx="397601" cy="226679"/>
          </a:xfrm>
          <a:prstGeom prst="rect">
            <a:avLst/>
          </a:prstGeom>
          <a:noFill/>
        </p:spPr>
      </p:pic>
      <p:pic>
        <p:nvPicPr>
          <p:cNvPr id="40" name="Picture 25" descr="g5063"/>
          <p:cNvPicPr>
            <a:picLocks noChangeAspect="1" noChangeArrowheads="1"/>
          </p:cNvPicPr>
          <p:nvPr/>
        </p:nvPicPr>
        <p:blipFill>
          <a:blip r:embed="rId4" cstate="screen"/>
          <a:srcRect b="-8767"/>
          <a:stretch>
            <a:fillRect/>
          </a:stretch>
        </p:blipFill>
        <p:spPr bwMode="auto">
          <a:xfrm>
            <a:off x="8205779" y="2477741"/>
            <a:ext cx="455203" cy="377363"/>
          </a:xfrm>
          <a:prstGeom prst="rect">
            <a:avLst/>
          </a:prstGeom>
          <a:noFill/>
        </p:spPr>
      </p:pic>
      <p:pic>
        <p:nvPicPr>
          <p:cNvPr id="41" name="Picture 26" descr="g5063"/>
          <p:cNvPicPr>
            <a:picLocks noChangeAspect="1" noChangeArrowheads="1"/>
          </p:cNvPicPr>
          <p:nvPr/>
        </p:nvPicPr>
        <p:blipFill>
          <a:blip r:embed="rId5" cstate="screen"/>
          <a:srcRect b="-8767"/>
          <a:stretch>
            <a:fillRect/>
          </a:stretch>
        </p:blipFill>
        <p:spPr bwMode="auto">
          <a:xfrm>
            <a:off x="3383280" y="2973233"/>
            <a:ext cx="404625" cy="377363"/>
          </a:xfrm>
          <a:prstGeom prst="rect">
            <a:avLst/>
          </a:prstGeom>
          <a:noFill/>
        </p:spPr>
      </p:pic>
      <p:pic>
        <p:nvPicPr>
          <p:cNvPr id="42" name="Picture 27" descr="g5063"/>
          <p:cNvPicPr>
            <a:picLocks noChangeAspect="1" noChangeArrowheads="1"/>
          </p:cNvPicPr>
          <p:nvPr/>
        </p:nvPicPr>
        <p:blipFill>
          <a:blip r:embed="rId6" cstate="screen"/>
          <a:srcRect b="-8767"/>
          <a:stretch>
            <a:fillRect/>
          </a:stretch>
        </p:blipFill>
        <p:spPr bwMode="auto">
          <a:xfrm>
            <a:off x="5761523" y="2403710"/>
            <a:ext cx="494542" cy="377363"/>
          </a:xfrm>
          <a:prstGeom prst="rect">
            <a:avLst/>
          </a:prstGeom>
          <a:noFill/>
        </p:spPr>
      </p:pic>
      <p:pic>
        <p:nvPicPr>
          <p:cNvPr id="43" name="Picture 28" descr="g5063"/>
          <p:cNvPicPr>
            <a:picLocks noChangeAspect="1" noChangeArrowheads="1"/>
          </p:cNvPicPr>
          <p:nvPr/>
        </p:nvPicPr>
        <p:blipFill>
          <a:blip r:embed="rId7" cstate="screen"/>
          <a:srcRect b="-22342"/>
          <a:stretch>
            <a:fillRect/>
          </a:stretch>
        </p:blipFill>
        <p:spPr bwMode="auto">
          <a:xfrm>
            <a:off x="4744308" y="3216767"/>
            <a:ext cx="404625" cy="424533"/>
          </a:xfrm>
          <a:prstGeom prst="rect">
            <a:avLst/>
          </a:prstGeom>
          <a:noFill/>
        </p:spPr>
      </p:pic>
      <p:pic>
        <p:nvPicPr>
          <p:cNvPr id="34" name="Picture 19"/>
          <p:cNvPicPr>
            <a:picLocks noChangeAspect="1" noChangeArrowheads="1"/>
          </p:cNvPicPr>
          <p:nvPr/>
        </p:nvPicPr>
        <p:blipFill>
          <a:blip r:embed="rId8">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5" name="Picture 20" descr="rect5419"/>
          <p:cNvPicPr>
            <a:picLocks noChangeAspect="1" noChangeArrowheads="1"/>
          </p:cNvPicPr>
          <p:nvPr/>
        </p:nvPicPr>
        <p:blipFill>
          <a:blip r:embed="rId9"/>
          <a:srcRect/>
          <a:stretch>
            <a:fillRect/>
          </a:stretch>
        </p:blipFill>
        <p:spPr bwMode="auto">
          <a:xfrm flipH="1">
            <a:off x="4035439" y="2164593"/>
            <a:ext cx="4648691" cy="2812841"/>
          </a:xfrm>
          <a:prstGeom prst="rect">
            <a:avLst/>
          </a:prstGeom>
          <a:noFill/>
        </p:spPr>
      </p:pic>
      <p:sp>
        <p:nvSpPr>
          <p:cNvPr id="36" name="Oval 21"/>
          <p:cNvSpPr>
            <a:spLocks noChangeArrowheads="1"/>
          </p:cNvSpPr>
          <p:nvPr/>
        </p:nvSpPr>
        <p:spPr bwMode="auto">
          <a:xfrm flipH="1">
            <a:off x="5952734" y="4041600"/>
            <a:ext cx="143266" cy="133614"/>
          </a:xfrm>
          <a:prstGeom prst="ellipse">
            <a:avLst/>
          </a:prstGeom>
          <a:solidFill>
            <a:schemeClr val="accent1"/>
          </a:solidFill>
          <a:ln w="9525">
            <a:solidFill>
              <a:schemeClr val="tx1"/>
            </a:solidFill>
            <a:round/>
            <a:headEnd/>
            <a:tailEnd/>
          </a:ln>
          <a:effectLst/>
        </p:spPr>
        <p:txBody>
          <a:bodyPr wrap="none" anchor="ctr"/>
          <a:lstStyle/>
          <a:p>
            <a:endParaRPr lang="en-GB"/>
          </a:p>
        </p:txBody>
      </p:sp>
      <p:sp>
        <p:nvSpPr>
          <p:cNvPr id="37"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sp>
        <p:nvSpPr>
          <p:cNvPr id="38" name="Oval 23"/>
          <p:cNvSpPr>
            <a:spLocks noChangeArrowheads="1"/>
          </p:cNvSpPr>
          <p:nvPr/>
        </p:nvSpPr>
        <p:spPr bwMode="auto">
          <a:xfrm flipH="1">
            <a:off x="4672676" y="3574493"/>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5" name="Line 31"/>
          <p:cNvSpPr>
            <a:spLocks noChangeShapeType="1"/>
          </p:cNvSpPr>
          <p:nvPr/>
        </p:nvSpPr>
        <p:spPr bwMode="auto">
          <a:xfrm>
            <a:off x="4744309" y="2305166"/>
            <a:ext cx="1210655" cy="1630931"/>
          </a:xfrm>
          <a:prstGeom prst="line">
            <a:avLst/>
          </a:prstGeom>
          <a:noFill/>
          <a:ln w="9525">
            <a:solidFill>
              <a:schemeClr val="tx1"/>
            </a:solidFill>
            <a:round/>
            <a:headEnd/>
            <a:tailEnd type="stealth" w="lg" len="lg"/>
          </a:ln>
          <a:effectLst/>
        </p:spPr>
        <p:txBody>
          <a:bodyPr/>
          <a:lstStyle/>
          <a:p>
            <a:endParaRPr lang="en-GB"/>
          </a:p>
        </p:txBody>
      </p:sp>
      <p:sp>
        <p:nvSpPr>
          <p:cNvPr id="46" name="Oval 32"/>
          <p:cNvSpPr>
            <a:spLocks noChangeArrowheads="1"/>
          </p:cNvSpPr>
          <p:nvPr/>
        </p:nvSpPr>
        <p:spPr bwMode="auto">
          <a:xfrm flipH="1">
            <a:off x="5163661" y="2906426"/>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7" name="Line 34"/>
          <p:cNvSpPr>
            <a:spLocks noChangeShapeType="1"/>
          </p:cNvSpPr>
          <p:nvPr/>
        </p:nvSpPr>
        <p:spPr bwMode="auto">
          <a:xfrm flipH="1">
            <a:off x="6105337" y="2238360"/>
            <a:ext cx="644697" cy="1697738"/>
          </a:xfrm>
          <a:prstGeom prst="line">
            <a:avLst/>
          </a:prstGeom>
          <a:noFill/>
          <a:ln w="9525">
            <a:solidFill>
              <a:schemeClr val="tx1"/>
            </a:solidFill>
            <a:round/>
            <a:headEnd/>
            <a:tailEnd type="stealth" w="lg" len="lg"/>
          </a:ln>
          <a:effectLst/>
        </p:spPr>
        <p:txBody>
          <a:bodyPr/>
          <a:lstStyle/>
          <a:p>
            <a:endParaRPr lang="en-GB"/>
          </a:p>
        </p:txBody>
      </p:sp>
      <p:sp>
        <p:nvSpPr>
          <p:cNvPr id="48" name="Oval 35"/>
          <p:cNvSpPr>
            <a:spLocks noChangeArrowheads="1"/>
          </p:cNvSpPr>
          <p:nvPr/>
        </p:nvSpPr>
        <p:spPr bwMode="auto">
          <a:xfrm flipH="1">
            <a:off x="6442610" y="2772813"/>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21" name="TextBox 20"/>
          <p:cNvSpPr txBox="1"/>
          <p:nvPr/>
        </p:nvSpPr>
        <p:spPr>
          <a:xfrm>
            <a:off x="2299890" y="4931742"/>
            <a:ext cx="1150828" cy="400110"/>
          </a:xfrm>
          <a:prstGeom prst="rect">
            <a:avLst/>
          </a:prstGeom>
          <a:noFill/>
        </p:spPr>
        <p:txBody>
          <a:bodyPr wrap="none" rtlCol="0">
            <a:spAutoFit/>
          </a:bodyPr>
          <a:lstStyle/>
          <a:p>
            <a:r>
              <a:rPr lang="en-US" sz="2000" dirty="0">
                <a:solidFill>
                  <a:srgbClr val="FFFF00"/>
                </a:solidFill>
              </a:rPr>
              <a:t>radiance:</a:t>
            </a:r>
            <a:endParaRPr lang="en-GB" sz="2000" dirty="0">
              <a:solidFill>
                <a:srgbClr val="FFFF00"/>
              </a:solidFill>
            </a:endParaRPr>
          </a:p>
        </p:txBody>
      </p:sp>
      <p:sp>
        <p:nvSpPr>
          <p:cNvPr id="49" name="Oval 21"/>
          <p:cNvSpPr>
            <a:spLocks noChangeArrowheads="1"/>
          </p:cNvSpPr>
          <p:nvPr/>
        </p:nvSpPr>
        <p:spPr bwMode="auto">
          <a:xfrm flipH="1">
            <a:off x="5092028" y="5370014"/>
            <a:ext cx="143266" cy="133614"/>
          </a:xfrm>
          <a:prstGeom prst="ellipse">
            <a:avLst/>
          </a:prstGeom>
          <a:solidFill>
            <a:srgbClr val="FFC000"/>
          </a:solidFill>
          <a:ln w="9525">
            <a:solidFill>
              <a:schemeClr val="tx1"/>
            </a:solidFill>
            <a:round/>
            <a:headEnd/>
            <a:tailEnd/>
          </a:ln>
          <a:effectLst/>
        </p:spPr>
        <p:txBody>
          <a:bodyPr wrap="none" anchor="ctr"/>
          <a:lstStyle/>
          <a:p>
            <a:endParaRPr lang="en-GB"/>
          </a:p>
        </p:txBody>
      </p:sp>
    </p:spTree>
    <p:extLst>
      <p:ext uri="{BB962C8B-B14F-4D97-AF65-F5344CB8AC3E}">
        <p14:creationId xmlns:p14="http://schemas.microsoft.com/office/powerpoint/2010/main" val="4159920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DC014F-B254-430C-8246-BEE23660095E}" type="slidenum">
              <a:rPr lang="en-GB" smtClean="0"/>
              <a:t>9</a:t>
            </a:fld>
            <a:endParaRPr lang="en-GB"/>
          </a:p>
        </p:txBody>
      </p:sp>
      <p:pic>
        <p:nvPicPr>
          <p:cNvPr id="44" name="Picture 29" descr="g6726"/>
          <p:cNvPicPr>
            <a:picLocks noChangeAspect="1" noChangeArrowheads="1"/>
          </p:cNvPicPr>
          <p:nvPr/>
        </p:nvPicPr>
        <p:blipFill>
          <a:blip r:embed="rId2"/>
          <a:srcRect/>
          <a:stretch>
            <a:fillRect/>
          </a:stretch>
        </p:blipFill>
        <p:spPr bwMode="auto">
          <a:xfrm>
            <a:off x="3575973" y="4722434"/>
            <a:ext cx="4982902" cy="1069898"/>
          </a:xfrm>
          <a:prstGeom prst="rect">
            <a:avLst/>
          </a:prstGeom>
          <a:noFill/>
        </p:spPr>
      </p:pic>
      <p:pic>
        <p:nvPicPr>
          <p:cNvPr id="39" name="Picture 24" descr="path4833"/>
          <p:cNvPicPr>
            <a:picLocks noChangeAspect="1" noChangeArrowheads="1"/>
          </p:cNvPicPr>
          <p:nvPr/>
        </p:nvPicPr>
        <p:blipFill>
          <a:blip r:embed="rId3" cstate="screen"/>
          <a:srcRect/>
          <a:stretch>
            <a:fillRect/>
          </a:stretch>
        </p:blipFill>
        <p:spPr bwMode="auto">
          <a:xfrm>
            <a:off x="6709694" y="3104419"/>
            <a:ext cx="397601" cy="226679"/>
          </a:xfrm>
          <a:prstGeom prst="rect">
            <a:avLst/>
          </a:prstGeom>
          <a:noFill/>
        </p:spPr>
      </p:pic>
      <p:pic>
        <p:nvPicPr>
          <p:cNvPr id="40" name="Picture 25" descr="g5063"/>
          <p:cNvPicPr>
            <a:picLocks noChangeAspect="1" noChangeArrowheads="1"/>
          </p:cNvPicPr>
          <p:nvPr/>
        </p:nvPicPr>
        <p:blipFill>
          <a:blip r:embed="rId4" cstate="screen"/>
          <a:srcRect b="-8767"/>
          <a:stretch>
            <a:fillRect/>
          </a:stretch>
        </p:blipFill>
        <p:spPr bwMode="auto">
          <a:xfrm>
            <a:off x="8205779" y="2477741"/>
            <a:ext cx="455203" cy="377363"/>
          </a:xfrm>
          <a:prstGeom prst="rect">
            <a:avLst/>
          </a:prstGeom>
          <a:noFill/>
        </p:spPr>
      </p:pic>
      <p:pic>
        <p:nvPicPr>
          <p:cNvPr id="41" name="Picture 26" descr="g5063"/>
          <p:cNvPicPr>
            <a:picLocks noChangeAspect="1" noChangeArrowheads="1"/>
          </p:cNvPicPr>
          <p:nvPr/>
        </p:nvPicPr>
        <p:blipFill>
          <a:blip r:embed="rId5" cstate="screen"/>
          <a:srcRect b="-8767"/>
          <a:stretch>
            <a:fillRect/>
          </a:stretch>
        </p:blipFill>
        <p:spPr bwMode="auto">
          <a:xfrm>
            <a:off x="3383280" y="2973233"/>
            <a:ext cx="404625" cy="377363"/>
          </a:xfrm>
          <a:prstGeom prst="rect">
            <a:avLst/>
          </a:prstGeom>
          <a:noFill/>
        </p:spPr>
      </p:pic>
      <p:pic>
        <p:nvPicPr>
          <p:cNvPr id="42" name="Picture 27" descr="g5063"/>
          <p:cNvPicPr>
            <a:picLocks noChangeAspect="1" noChangeArrowheads="1"/>
          </p:cNvPicPr>
          <p:nvPr/>
        </p:nvPicPr>
        <p:blipFill>
          <a:blip r:embed="rId6" cstate="screen"/>
          <a:srcRect b="-8767"/>
          <a:stretch>
            <a:fillRect/>
          </a:stretch>
        </p:blipFill>
        <p:spPr bwMode="auto">
          <a:xfrm>
            <a:off x="5761523" y="2403710"/>
            <a:ext cx="494542" cy="377363"/>
          </a:xfrm>
          <a:prstGeom prst="rect">
            <a:avLst/>
          </a:prstGeom>
          <a:noFill/>
        </p:spPr>
      </p:pic>
      <p:pic>
        <p:nvPicPr>
          <p:cNvPr id="43" name="Picture 28" descr="g5063"/>
          <p:cNvPicPr>
            <a:picLocks noChangeAspect="1" noChangeArrowheads="1"/>
          </p:cNvPicPr>
          <p:nvPr/>
        </p:nvPicPr>
        <p:blipFill>
          <a:blip r:embed="rId7" cstate="screen"/>
          <a:srcRect b="-22342"/>
          <a:stretch>
            <a:fillRect/>
          </a:stretch>
        </p:blipFill>
        <p:spPr bwMode="auto">
          <a:xfrm>
            <a:off x="4744308" y="3216767"/>
            <a:ext cx="404625" cy="424533"/>
          </a:xfrm>
          <a:prstGeom prst="rect">
            <a:avLst/>
          </a:prstGeom>
          <a:noFill/>
        </p:spPr>
      </p:pic>
      <p:pic>
        <p:nvPicPr>
          <p:cNvPr id="34" name="Picture 19"/>
          <p:cNvPicPr>
            <a:picLocks noChangeAspect="1" noChangeArrowheads="1"/>
          </p:cNvPicPr>
          <p:nvPr/>
        </p:nvPicPr>
        <p:blipFill>
          <a:blip r:embed="rId8">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5" name="Picture 20" descr="rect5419"/>
          <p:cNvPicPr>
            <a:picLocks noChangeAspect="1" noChangeArrowheads="1"/>
          </p:cNvPicPr>
          <p:nvPr/>
        </p:nvPicPr>
        <p:blipFill>
          <a:blip r:embed="rId9"/>
          <a:srcRect/>
          <a:stretch>
            <a:fillRect/>
          </a:stretch>
        </p:blipFill>
        <p:spPr bwMode="auto">
          <a:xfrm flipH="1">
            <a:off x="4035439" y="2164593"/>
            <a:ext cx="4648691" cy="2812841"/>
          </a:xfrm>
          <a:prstGeom prst="rect">
            <a:avLst/>
          </a:prstGeom>
          <a:noFill/>
        </p:spPr>
      </p:pic>
      <p:sp>
        <p:nvSpPr>
          <p:cNvPr id="36" name="Oval 21"/>
          <p:cNvSpPr>
            <a:spLocks noChangeArrowheads="1"/>
          </p:cNvSpPr>
          <p:nvPr/>
        </p:nvSpPr>
        <p:spPr bwMode="auto">
          <a:xfrm flipH="1">
            <a:off x="5952734" y="4041600"/>
            <a:ext cx="143266" cy="133614"/>
          </a:xfrm>
          <a:prstGeom prst="ellipse">
            <a:avLst/>
          </a:prstGeom>
          <a:solidFill>
            <a:schemeClr val="accent1"/>
          </a:solidFill>
          <a:ln w="9525">
            <a:solidFill>
              <a:schemeClr val="tx1"/>
            </a:solidFill>
            <a:round/>
            <a:headEnd/>
            <a:tailEnd/>
          </a:ln>
          <a:effectLst/>
        </p:spPr>
        <p:txBody>
          <a:bodyPr wrap="none" anchor="ctr"/>
          <a:lstStyle/>
          <a:p>
            <a:endParaRPr lang="en-GB"/>
          </a:p>
        </p:txBody>
      </p:sp>
      <p:sp>
        <p:nvSpPr>
          <p:cNvPr id="37"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sp>
        <p:nvSpPr>
          <p:cNvPr id="38" name="Oval 23"/>
          <p:cNvSpPr>
            <a:spLocks noChangeArrowheads="1"/>
          </p:cNvSpPr>
          <p:nvPr/>
        </p:nvSpPr>
        <p:spPr bwMode="auto">
          <a:xfrm flipH="1">
            <a:off x="5934735" y="4034002"/>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5" name="Line 31"/>
          <p:cNvSpPr>
            <a:spLocks noChangeShapeType="1"/>
          </p:cNvSpPr>
          <p:nvPr/>
        </p:nvSpPr>
        <p:spPr bwMode="auto">
          <a:xfrm>
            <a:off x="4744309" y="2305166"/>
            <a:ext cx="1210655" cy="1630931"/>
          </a:xfrm>
          <a:prstGeom prst="line">
            <a:avLst/>
          </a:prstGeom>
          <a:noFill/>
          <a:ln w="9525">
            <a:solidFill>
              <a:schemeClr val="tx1"/>
            </a:solidFill>
            <a:round/>
            <a:headEnd/>
            <a:tailEnd type="stealth" w="lg" len="lg"/>
          </a:ln>
          <a:effectLst/>
        </p:spPr>
        <p:txBody>
          <a:bodyPr/>
          <a:lstStyle/>
          <a:p>
            <a:endParaRPr lang="en-GB"/>
          </a:p>
        </p:txBody>
      </p:sp>
      <p:sp>
        <p:nvSpPr>
          <p:cNvPr id="46" name="Oval 32"/>
          <p:cNvSpPr>
            <a:spLocks noChangeArrowheads="1"/>
          </p:cNvSpPr>
          <p:nvPr/>
        </p:nvSpPr>
        <p:spPr bwMode="auto">
          <a:xfrm flipH="1">
            <a:off x="5937161" y="4034002"/>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7" name="Line 34"/>
          <p:cNvSpPr>
            <a:spLocks noChangeShapeType="1"/>
          </p:cNvSpPr>
          <p:nvPr/>
        </p:nvSpPr>
        <p:spPr bwMode="auto">
          <a:xfrm flipH="1">
            <a:off x="6105337" y="2238360"/>
            <a:ext cx="644697" cy="1697738"/>
          </a:xfrm>
          <a:prstGeom prst="line">
            <a:avLst/>
          </a:prstGeom>
          <a:noFill/>
          <a:ln w="9525">
            <a:solidFill>
              <a:schemeClr val="tx1"/>
            </a:solidFill>
            <a:round/>
            <a:headEnd/>
            <a:tailEnd type="stealth" w="lg" len="lg"/>
          </a:ln>
          <a:effectLst/>
        </p:spPr>
        <p:txBody>
          <a:bodyPr/>
          <a:lstStyle/>
          <a:p>
            <a:endParaRPr lang="en-GB"/>
          </a:p>
        </p:txBody>
      </p:sp>
      <p:sp>
        <p:nvSpPr>
          <p:cNvPr id="48" name="Oval 35"/>
          <p:cNvSpPr>
            <a:spLocks noChangeArrowheads="1"/>
          </p:cNvSpPr>
          <p:nvPr/>
        </p:nvSpPr>
        <p:spPr bwMode="auto">
          <a:xfrm flipH="1">
            <a:off x="5952734" y="4046747"/>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21" name="TextBox 20"/>
          <p:cNvSpPr txBox="1"/>
          <p:nvPr/>
        </p:nvSpPr>
        <p:spPr>
          <a:xfrm>
            <a:off x="2299890" y="4931742"/>
            <a:ext cx="1150828" cy="400110"/>
          </a:xfrm>
          <a:prstGeom prst="rect">
            <a:avLst/>
          </a:prstGeom>
          <a:noFill/>
        </p:spPr>
        <p:txBody>
          <a:bodyPr wrap="none" rtlCol="0">
            <a:spAutoFit/>
          </a:bodyPr>
          <a:lstStyle/>
          <a:p>
            <a:r>
              <a:rPr lang="en-US" sz="2000" dirty="0">
                <a:solidFill>
                  <a:srgbClr val="FFFF00"/>
                </a:solidFill>
              </a:rPr>
              <a:t>radiance:</a:t>
            </a:r>
            <a:endParaRPr lang="en-GB" sz="2000" dirty="0">
              <a:solidFill>
                <a:srgbClr val="FFFF00"/>
              </a:solidFill>
            </a:endParaRPr>
          </a:p>
        </p:txBody>
      </p:sp>
      <p:sp>
        <p:nvSpPr>
          <p:cNvPr id="3" name="Title 2"/>
          <p:cNvSpPr>
            <a:spLocks noGrp="1"/>
          </p:cNvSpPr>
          <p:nvPr>
            <p:ph type="title"/>
          </p:nvPr>
        </p:nvSpPr>
        <p:spPr>
          <a:xfrm>
            <a:off x="838200" y="360483"/>
            <a:ext cx="10515600" cy="1325563"/>
          </a:xfrm>
        </p:spPr>
        <p:txBody>
          <a:bodyPr/>
          <a:lstStyle/>
          <a:p>
            <a:r>
              <a:rPr lang="en-GB" dirty="0"/>
              <a:t>Each reflection is modelled by an integration</a:t>
            </a:r>
          </a:p>
        </p:txBody>
      </p:sp>
    </p:spTree>
    <p:extLst>
      <p:ext uri="{BB962C8B-B14F-4D97-AF65-F5344CB8AC3E}">
        <p14:creationId xmlns:p14="http://schemas.microsoft.com/office/powerpoint/2010/main" val="6743853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1_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1775</TotalTime>
  <Words>1281</Words>
  <Application>Microsoft Office PowerPoint</Application>
  <PresentationFormat>Widescreen</PresentationFormat>
  <Paragraphs>327</Paragraphs>
  <Slides>45</Slides>
  <Notes>14</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45</vt:i4>
      </vt:variant>
    </vt:vector>
  </HeadingPairs>
  <TitlesOfParts>
    <vt:vector size="55" baseType="lpstr">
      <vt:lpstr>Arial</vt:lpstr>
      <vt:lpstr>Calibri</vt:lpstr>
      <vt:lpstr>Calibri Light</vt:lpstr>
      <vt:lpstr>Corbel</vt:lpstr>
      <vt:lpstr>Wingdings</vt:lpstr>
      <vt:lpstr>Wingdings 2</vt:lpstr>
      <vt:lpstr>Wingdings 3</vt:lpstr>
      <vt:lpstr>Office Theme</vt:lpstr>
      <vt:lpstr>1_Module</vt:lpstr>
      <vt:lpstr>2_Office Theme</vt:lpstr>
      <vt:lpstr>FOURIER ANALYSIS  OF NUMERICAL INTEGRATION IN MONTE CARLO RENDERING</vt:lpstr>
      <vt:lpstr>This course …</vt:lpstr>
      <vt:lpstr>Rendering = geometry + radiometry</vt:lpstr>
      <vt:lpstr>Rendering = geometry + radiometry</vt:lpstr>
      <vt:lpstr>Radiometric fidelity improves photorealism</vt:lpstr>
      <vt:lpstr>Simulating the physics of light is challenging</vt:lpstr>
      <vt:lpstr>Light transport</vt:lpstr>
      <vt:lpstr>Each reflection is modelled by an integration</vt:lpstr>
      <vt:lpstr>Each reflection is modelled by an integration</vt:lpstr>
      <vt:lpstr>Each reflection is modelled by an integration</vt:lpstr>
      <vt:lpstr>Light transport: recursive integral equation</vt:lpstr>
      <vt:lpstr>L is a sum of high-dimensional integrals</vt:lpstr>
      <vt:lpstr>Reconstruction and integration in rendering</vt:lpstr>
      <vt:lpstr>Reconstruction: estimate image samples</vt:lpstr>
      <vt:lpstr>Naïve method: sample image at grid locations</vt:lpstr>
      <vt:lpstr>Naïve method: when sampling is increased</vt:lpstr>
      <vt:lpstr>Antialiasing: assuming `square’ pixels</vt:lpstr>
      <vt:lpstr>Antialiasing is costly due to multi-sampling</vt:lpstr>
      <vt:lpstr>Antialiasing using general reconstruction filter</vt:lpstr>
      <vt:lpstr>Rendering: Reconstructing integrals</vt:lpstr>
      <vt:lpstr>Function-space view: Sampling in path space</vt:lpstr>
      <vt:lpstr>Sample locations shown in path-pixel space</vt:lpstr>
      <vt:lpstr>Rendering:  integration followed by reconstruction</vt:lpstr>
      <vt:lpstr>Local variation is useful for adaptive sampling</vt:lpstr>
      <vt:lpstr>Integration</vt:lpstr>
      <vt:lpstr>Fourier analysis</vt:lpstr>
      <vt:lpstr>Projection onto a basis</vt:lpstr>
      <vt:lpstr>Consequence of Fourier basis</vt:lpstr>
      <vt:lpstr>Variations</vt:lpstr>
      <vt:lpstr>DC is integral of function</vt:lpstr>
      <vt:lpstr>Light transport = integration</vt:lpstr>
      <vt:lpstr>Abstracting away the application…</vt:lpstr>
      <vt:lpstr>the sampling function</vt:lpstr>
      <vt:lpstr>sampling func. decides integration quality</vt:lpstr>
      <vt:lpstr>strategies to improve estimators</vt:lpstr>
      <vt:lpstr>abstract away strategy: Fourier domain</vt:lpstr>
      <vt:lpstr>PowerPoint Presentation</vt:lpstr>
      <vt:lpstr>stochastic sampling &amp; instances of spectra</vt:lpstr>
      <vt:lpstr>assessing estimators using sampling spectra</vt:lpstr>
      <vt:lpstr>accuracy (bias) and precision (variance)</vt:lpstr>
      <vt:lpstr>Variance and bias</vt:lpstr>
      <vt:lpstr>Monte Carlo integration</vt:lpstr>
      <vt:lpstr>Stochastic sampling function</vt:lpstr>
      <vt:lpstr>How could FT be useful in rendering</vt:lpstr>
      <vt:lpstr>Fourier analysis of MC: Intuition and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FOURIER ANALYSIS OF NUMERICAL INTEGRATION IN MONTE CARLO RENDERING</dc:title>
  <dc:creator>Subr, Kartic</dc:creator>
  <cp:lastModifiedBy>Subr, Kartic</cp:lastModifiedBy>
  <cp:revision>79</cp:revision>
  <dcterms:created xsi:type="dcterms:W3CDTF">2016-07-20T08:33:23Z</dcterms:created>
  <dcterms:modified xsi:type="dcterms:W3CDTF">2016-07-24T03:36:29Z</dcterms:modified>
</cp:coreProperties>
</file>